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7" r:id="rId2"/>
    <p:sldId id="259" r:id="rId3"/>
    <p:sldId id="260" r:id="rId4"/>
    <p:sldId id="323" r:id="rId5"/>
    <p:sldId id="356" r:id="rId6"/>
    <p:sldId id="310" r:id="rId7"/>
    <p:sldId id="324" r:id="rId8"/>
    <p:sldId id="359" r:id="rId9"/>
    <p:sldId id="357" r:id="rId10"/>
    <p:sldId id="325" r:id="rId11"/>
    <p:sldId id="358" r:id="rId12"/>
    <p:sldId id="360" r:id="rId13"/>
    <p:sldId id="345" r:id="rId14"/>
    <p:sldId id="361" r:id="rId15"/>
    <p:sldId id="346" r:id="rId16"/>
    <p:sldId id="347" r:id="rId17"/>
    <p:sldId id="362" r:id="rId18"/>
    <p:sldId id="363" r:id="rId19"/>
    <p:sldId id="364" r:id="rId20"/>
    <p:sldId id="365" r:id="rId21"/>
    <p:sldId id="366" r:id="rId22"/>
    <p:sldId id="367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3D74A7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91" autoAdjust="0"/>
    <p:restoredTop sz="89697" autoAdjust="0"/>
  </p:normalViewPr>
  <p:slideViewPr>
    <p:cSldViewPr snapToGrid="0" showGuides="1">
      <p:cViewPr varScale="1">
        <p:scale>
          <a:sx n="86" d="100"/>
          <a:sy n="86" d="100"/>
        </p:scale>
        <p:origin x="675" y="51"/>
      </p:cViewPr>
      <p:guideLst>
        <p:guide orient="horz" pos="222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01BD9-4243-4367-977C-650CCA5948FB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CFBAA-4F33-4BF6-B348-50D59E4A3B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本文主要任务是多模态的图像检测；利用</a:t>
            </a:r>
            <a:r>
              <a:rPr lang="en-US" altLang="zh-CN" dirty="0"/>
              <a:t>mamba</a:t>
            </a:r>
            <a:r>
              <a:rPr lang="zh-CN" altLang="en-US" dirty="0"/>
              <a:t>模块进行模态间特征交互，并利用偏移引导模态融合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34E51-EBAD-3A0C-F20E-1C67FA1A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A619572-9043-19F0-437B-E1828212C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441B229-21F8-22FF-D87A-ED8EE286E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dirty="0"/>
              <a:t>其中平均和最大池化操作均是自适应的。</a:t>
            </a:r>
            <a:endParaRPr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8ED670-FF3A-2D9D-71C2-7A879C7B35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109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D875E-E860-A15A-E546-AFBF5A8A4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B9365F7-0031-F59C-5833-43C9549AC9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C5DC95A-27AF-C6FE-3319-60596EBD3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dirty="0"/>
              <a:t>这里</a:t>
            </a:r>
            <a:r>
              <a:rPr lang="en-US" altLang="zh-CN" sz="1200" b="0" dirty="0"/>
              <a:t>L</a:t>
            </a:r>
            <a:r>
              <a:rPr lang="zh-CN" altLang="en-US" sz="1200" b="0" dirty="0"/>
              <a:t>的长度是因为：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它先把特征图当成“空间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向量”集合来看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每个像素位置只算一个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的通道维度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被当成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向量维度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而不是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序列长度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所以序列长度就是空间位置数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H·W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属于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的维度</a:t>
            </a:r>
            <a:endParaRPr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FAF355-BFDF-61BC-AFC5-1A7E419BE0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286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7AABC-AEFA-1A39-0FDA-E69883DC7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70E867-EA4A-64AF-DA7F-E001574EA7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CC08974-7015-D626-33EB-D5EA709C1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dirty="0"/>
              <a:t>其中平均和最大池化操作均是自适应的；。</a:t>
            </a:r>
            <a:endParaRPr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5BD6E6-8C47-20AE-FC3C-94AC9230A6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779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EF97A-86F9-9341-185F-A2DAA3BB5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822FBA1-7227-E179-F849-B15AD5C306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F4A763C-2DC4-B56F-B834-AE164EC79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因为</a:t>
            </a:r>
            <a:r>
              <a:rPr lang="en-US" altLang="zh-CN" dirty="0"/>
              <a:t>Mamba</a:t>
            </a:r>
            <a:r>
              <a:rPr lang="zh-CN" altLang="en-US" dirty="0"/>
              <a:t>更注重最邻近的历史状态，将其他远的状态进行压缩以减少计算量</a:t>
            </a:r>
            <a:endParaRPr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5EEF72-CFC5-E016-8E3C-BEAB968ADC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535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18D17-8B0A-700F-E318-F3EC7780C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E5FF4D-FCED-B490-2ACE-775D2B072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B4DDA6A-D6DF-0B08-2A77-39D50928E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让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语义更强的高层特征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决定底层该“看哪儿、采哪儿”；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offset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只由高层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F_h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生成，底层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F_l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不参与；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高层特征已经经过多层下采样，感受野大、语义明确，它知道“目标在哪、背景在哪”；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把它当成“眼”，让底层“手”去精确抓细节，自然实现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coarse-to-fine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的引导</a:t>
            </a:r>
            <a:endParaRPr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FD272E-BF8E-626B-4FAB-08EA4F3B4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049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202FC-9D72-42A3-64BD-AC182132C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58F4BFD-78EF-3CA9-28FB-1A21197BC8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69B2BA1-810D-00C9-C48D-019E9FC77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2844FA-17FD-1875-32FB-09E09E0E1B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217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B1D2E-3FA7-AC0F-4DCC-47E4E497F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4D995D-3CFF-49D1-B3A4-520FA082EE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D206550-4407-1DD6-06AE-EAE981CF0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26ED5F-F70D-47D9-ABA6-00F8C801FA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677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180D1-784E-3454-8610-E06B0D4CE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C51B7D1-F84A-FC05-446A-F091E41A81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42F300F-7A45-F462-C270-F2689454BC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982077-CC60-2680-7CA1-C7913ED128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433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A8435-38FB-3A85-8768-BE371E368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EC2671B-3F46-6FA4-B3A4-440CA34F95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8C7D207-B0EF-E388-8945-9C289B81A6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/>
              <a:t>增加了以</a:t>
            </a:r>
            <a:r>
              <a:rPr lang="en-US" altLang="zh-CN" b="0" dirty="0"/>
              <a:t>DERT</a:t>
            </a:r>
            <a:r>
              <a:rPr lang="zh-CN" altLang="en-US" b="0" dirty="0"/>
              <a:t>网络作为基线的方法</a:t>
            </a:r>
            <a:endParaRPr lang="en-US" altLang="zh-CN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352141-A338-BF04-8A20-AB4E861886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9431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CE3DB-38AD-AB64-74F0-78414B3C8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B524AFA-41BD-FD3E-E908-09CDF4DF37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21E379F-ED44-8CD5-A0E7-F4F0BCCFF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708B42-013A-868B-1931-00640DBFA3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394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作者现在是武汉大学的一名研究人员，研究方向是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计算机科学，多模态，遥感图像。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92BBD-FF06-E1E3-A445-B6E81CAF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728DC15-8E91-8919-A394-F7DD853C70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C7D61CD-E906-62F0-EB25-694083A90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BD548B-5BCB-8E5C-9831-4237694221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794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86207-F7DE-0260-7543-3C1AAA390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B163E8B-C20D-D463-9655-3BBB715FAB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6DB21E-5001-EE30-A598-6E26A00129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/>
              <a:t>双模太模块均设置为</a:t>
            </a:r>
            <a:r>
              <a:rPr lang="en-US" altLang="zh-CN" b="0" dirty="0"/>
              <a:t>1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9495F4-8DB9-2C31-661D-9A7C6649AE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2149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01D06-0973-BDA2-6BA5-56D85D4D6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C305F5-24A3-28BD-1EA6-8A6E11691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C29AC25-DB1E-B0F9-89E6-5327E3301A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2EE65A-21FB-3952-744D-7017D52B95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504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本文解决的问题主要有两个，一个是由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角度、捕获时间、传感器特性不同引起的数据不对齐，由图可以看出，异常情况下两个模态的摄像头是同时捕获图像的，两个摄像头位置不同，呈现图像的角度不同，图像也就存在偏移，作者也统计了数据集里的图像偏差情况，发现大部分都是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个像素以内的偏差。另一个是传统的特征级融合所用的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双分支结构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基于注意力机制的融合会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增加计算资源和处理时间，例如注意力的复杂度和序列长度程平方关系。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88E03-1759-814F-EB34-A555234CB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F5348E8-F22B-78F5-4D27-BBB628372B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0FB6D5-3BED-A8C6-CBAE-E989FB63C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针对两个问题作者提出了相应的解决方法。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E929D7-8DC8-7A7C-78AC-A538B6292C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262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8F2D8-2CB1-789B-B61B-7627F4463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5FCE0E-88D5-F9A5-B9C0-3A67E6D7A2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0B31CA-617A-64F0-E29C-7334E392A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4504A0-857C-ECDB-7FB0-A347B1FD6F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831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模型主要有三部分组成，第一个是双分支特征提取框架，作者用的是</a:t>
            </a:r>
            <a:r>
              <a:rPr lang="en-US" altLang="zh-CN" dirty="0"/>
              <a:t>YOLO</a:t>
            </a:r>
            <a:r>
              <a:rPr lang="zh-CN" altLang="en-US" dirty="0"/>
              <a:t>来进行特征提取，第二个是只接受最高层特征输入的</a:t>
            </a:r>
            <a:r>
              <a:rPr lang="en-US" altLang="zh-CN" dirty="0"/>
              <a:t>Mamba</a:t>
            </a:r>
            <a:r>
              <a:rPr lang="zh-CN" altLang="en-US" dirty="0"/>
              <a:t>交互模块，最后是偏移引导的特征融合模块。接下来详细讲。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3594D-5A9D-C572-51A2-7FDD81045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75C3C4B-4879-54DB-0AC2-7F27C52E89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D53F913-AE3C-1BE0-398C-B6FA5ACA6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对于第一个问题我的理解是只有</a:t>
            </a:r>
            <a:r>
              <a:rPr lang="zh-CN" altLang="en-US" sz="1200" dirty="0">
                <a:solidFill>
                  <a:srgbClr val="FF0000"/>
                </a:solidFill>
              </a:rPr>
              <a:t>感受野较大</a:t>
            </a:r>
            <a:r>
              <a:rPr lang="zh-CN" altLang="en-US" sz="1200" dirty="0"/>
              <a:t>才能有大的两模态重合内容，更容易实现特征对齐。</a:t>
            </a:r>
            <a:endParaRPr lang="en-US" altLang="zh-CN" sz="1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CD608C-E71A-41E6-DD26-1B8E8D029A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614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A7414-9C1B-43DC-C973-DDD03A2C1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AB4F4E0-DB79-9870-72DA-4830A7E7A4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E0971B4-C8DA-99C4-69EB-370D2C6C1C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dirty="0"/>
              <a:t>Mamba</a:t>
            </a:r>
            <a:r>
              <a:rPr lang="zh-CN" altLang="en-US" sz="1200" b="0" dirty="0"/>
              <a:t>模型提出是和</a:t>
            </a:r>
            <a:r>
              <a:rPr lang="en-US" altLang="zh-CN" sz="1200" b="0" dirty="0"/>
              <a:t>transformer</a:t>
            </a:r>
            <a:r>
              <a:rPr lang="zh-CN" altLang="en-US" sz="1200" b="0" dirty="0"/>
              <a:t>模型一样用于序列任务，但是相对于</a:t>
            </a:r>
            <a:r>
              <a:rPr lang="en-US" altLang="zh-CN" sz="1200" b="0" dirty="0"/>
              <a:t>transformer</a:t>
            </a:r>
            <a:r>
              <a:rPr lang="zh-CN" altLang="en-US" sz="1200" b="0" dirty="0"/>
              <a:t>，</a:t>
            </a:r>
            <a:r>
              <a:rPr lang="en-US" altLang="zh-CN" sz="1200" b="0" dirty="0"/>
              <a:t>mamba</a:t>
            </a:r>
            <a:r>
              <a:rPr lang="zh-CN" altLang="en-US" sz="1200" b="0" dirty="0"/>
              <a:t>具有线性的复杂度</a:t>
            </a:r>
            <a:endParaRPr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E9BC52-D491-5DAC-2B5B-EBC5BAB731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474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992E5-C916-C3F0-4373-979A350CE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891502-21CF-63A8-9A44-1637DE276E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9614AD8-DA1A-1DD5-06D8-A4B1E03AA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/>
              <a:t>经过扫描机制序列化的数据是离散的，同样状态模型也要离散化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BA8DA0-1021-F52D-B742-BC6DD73EF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290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0C721-00F0-49A5-8986-DFDB39C600B4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oleObject" Target="../embeddings/oleObject2.bin"/><Relationship Id="rId18" Type="http://schemas.openxmlformats.org/officeDocument/2006/relationships/image" Target="../media/image30.wmf"/><Relationship Id="rId26" Type="http://schemas.openxmlformats.org/officeDocument/2006/relationships/image" Target="../media/image34.wmf"/><Relationship Id="rId3" Type="http://schemas.openxmlformats.org/officeDocument/2006/relationships/image" Target="../media/image3.png"/><Relationship Id="rId21" Type="http://schemas.openxmlformats.org/officeDocument/2006/relationships/oleObject" Target="../embeddings/oleObject6.bin"/><Relationship Id="rId7" Type="http://schemas.openxmlformats.org/officeDocument/2006/relationships/image" Target="../media/image16.png"/><Relationship Id="rId12" Type="http://schemas.openxmlformats.org/officeDocument/2006/relationships/image" Target="../media/image27.wmf"/><Relationship Id="rId17" Type="http://schemas.openxmlformats.org/officeDocument/2006/relationships/oleObject" Target="../embeddings/oleObject4.bin"/><Relationship Id="rId25" Type="http://schemas.openxmlformats.org/officeDocument/2006/relationships/oleObject" Target="../embeddings/oleObject8.bin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9.wmf"/><Relationship Id="rId20" Type="http://schemas.openxmlformats.org/officeDocument/2006/relationships/image" Target="../media/image3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oleObject" Target="../embeddings/oleObject1.bin"/><Relationship Id="rId24" Type="http://schemas.openxmlformats.org/officeDocument/2006/relationships/image" Target="../media/image33.wmf"/><Relationship Id="rId5" Type="http://schemas.openxmlformats.org/officeDocument/2006/relationships/image" Target="../media/image20.png"/><Relationship Id="rId15" Type="http://schemas.openxmlformats.org/officeDocument/2006/relationships/oleObject" Target="../embeddings/oleObject3.bin"/><Relationship Id="rId23" Type="http://schemas.openxmlformats.org/officeDocument/2006/relationships/oleObject" Target="../embeddings/oleObject7.bin"/><Relationship Id="rId10" Type="http://schemas.openxmlformats.org/officeDocument/2006/relationships/image" Target="../media/image26.png"/><Relationship Id="rId19" Type="http://schemas.openxmlformats.org/officeDocument/2006/relationships/oleObject" Target="../embeddings/oleObject5.bin"/><Relationship Id="rId4" Type="http://schemas.openxmlformats.org/officeDocument/2006/relationships/image" Target="../media/image4.png"/><Relationship Id="rId9" Type="http://schemas.openxmlformats.org/officeDocument/2006/relationships/image" Target="../media/image18.png"/><Relationship Id="rId14" Type="http://schemas.openxmlformats.org/officeDocument/2006/relationships/image" Target="../media/image28.wmf"/><Relationship Id="rId22" Type="http://schemas.openxmlformats.org/officeDocument/2006/relationships/image" Target="../media/image32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.xml"/><Relationship Id="rId7" Type="http://schemas.openxmlformats.org/officeDocument/2006/relationships/image" Target="../media/image3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1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3.png"/><Relationship Id="rId5" Type="http://schemas.openxmlformats.org/officeDocument/2006/relationships/tags" Target="../tags/tag13.xml"/><Relationship Id="rId10" Type="http://schemas.openxmlformats.org/officeDocument/2006/relationships/image" Target="../media/image11.png"/><Relationship Id="rId4" Type="http://schemas.openxmlformats.org/officeDocument/2006/relationships/tags" Target="../tags/tag12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11085" cy="68579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880915" y="0"/>
            <a:ext cx="311085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975337" y="152956"/>
            <a:ext cx="2123437" cy="2123436"/>
          </a:xfrm>
          <a:prstGeom prst="ellipse">
            <a:avLst/>
          </a:prstGeom>
          <a:gradFill flip="none" rotWithShape="1">
            <a:gsLst>
              <a:gs pos="0">
                <a:srgbClr val="BFBFBF"/>
              </a:gs>
              <a:gs pos="52000">
                <a:srgbClr val="FFFFFF"/>
              </a:gs>
              <a:gs pos="100000">
                <a:srgbClr val="0070C0">
                  <a:tint val="0"/>
                </a:srgbClr>
              </a:gs>
            </a:gsLst>
            <a:lin ang="2700000" scaled="1"/>
            <a:tileRect/>
          </a:gradFill>
          <a:ln w="73025" cap="flat" cmpd="sng" algn="ctr">
            <a:solidFill>
              <a:srgbClr val="F2F2F2"/>
            </a:solidFill>
            <a:prstDash val="solid"/>
          </a:ln>
          <a:effectLst>
            <a:outerShdw blurRad="190500" dist="254000" dir="2699985" rotWithShape="0">
              <a:scrgbClr r="0" g="0" b="0">
                <a:alpha val="23000"/>
              </a:scrgbClr>
            </a:outerShdw>
          </a:effectLst>
        </p:spPr>
        <p:txBody>
          <a:bodyPr rtlCol="0" anchor="ctr"/>
          <a:lstStyle/>
          <a:p>
            <a:pPr algn="ctr" defTabSz="1088390">
              <a:defRPr/>
            </a:pPr>
            <a:endParaRPr lang="zh-CN" altLang="en-US" sz="3200" kern="0">
              <a:solidFill>
                <a:srgbClr val="000000"/>
              </a:solidFill>
              <a:latin typeface="Impact" panose="020B0806030902050204"/>
              <a:ea typeface="方正姚体" panose="02010601030101010101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281" y="211900"/>
            <a:ext cx="2005547" cy="2005547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7039828" y="5236421"/>
            <a:ext cx="4841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来源：</a:t>
            </a:r>
            <a:r>
              <a:rPr lang="en-US" altLang="zh-CN" sz="2400" dirty="0"/>
              <a:t>Information Fusion 2026 </a:t>
            </a:r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96FA11-6FA3-09FD-9B80-A7B86D4FF3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951"/>
          <a:stretch>
            <a:fillRect/>
          </a:stretch>
        </p:blipFill>
        <p:spPr>
          <a:xfrm>
            <a:off x="697546" y="2687782"/>
            <a:ext cx="10679015" cy="22667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3670B-AB4C-49EC-BA09-93589620F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3C9A3F4-E2FD-C0DF-B2A9-DCBAB325B931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1BDAE25A-5FAE-5357-D64A-4D24EE6F3336}"/>
              </a:ext>
            </a:extLst>
          </p:cNvPr>
          <p:cNvSpPr txBox="1"/>
          <p:nvPr/>
        </p:nvSpPr>
        <p:spPr>
          <a:xfrm>
            <a:off x="1871814" y="282039"/>
            <a:ext cx="7878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Mamba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交互模块</a:t>
            </a: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481FA2-7573-F77E-683E-9B03BAD5D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A294C85-5A32-387B-E3F4-87AEAE50CD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2" name="文本框 19">
            <a:extLst>
              <a:ext uri="{FF2B5EF4-FFF2-40B4-BE49-F238E27FC236}">
                <a16:creationId xmlns:a16="http://schemas.microsoft.com/office/drawing/2014/main" id="{9FFFD6F5-9EE9-7D37-A4B9-1C6DE11CDF5A}"/>
              </a:ext>
            </a:extLst>
          </p:cNvPr>
          <p:cNvSpPr txBox="1"/>
          <p:nvPr/>
        </p:nvSpPr>
        <p:spPr>
          <a:xfrm>
            <a:off x="460355" y="1262055"/>
            <a:ext cx="5163691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单</a:t>
            </a:r>
            <a:r>
              <a:rPr lang="en-US" altLang="zh-CN" sz="2000" dirty="0"/>
              <a:t>Mamba</a:t>
            </a:r>
            <a:r>
              <a:rPr lang="zh-CN" altLang="en-US" sz="2000" dirty="0"/>
              <a:t>模块：</a:t>
            </a:r>
            <a:endParaRPr lang="en-US" altLang="zh-CN" sz="2000" dirty="0"/>
          </a:p>
          <a:p>
            <a:pPr indent="457200">
              <a:lnSpc>
                <a:spcPct val="150000"/>
              </a:lnSpc>
            </a:pPr>
            <a:r>
              <a:rPr lang="zh-CN" altLang="en-US" sz="2000" dirty="0"/>
              <a:t>从单模态特征中进一步提取特征。</a:t>
            </a:r>
            <a:endParaRPr lang="en-US" altLang="zh-CN" sz="2000" dirty="0"/>
          </a:p>
          <a:p>
            <a:pPr indent="457200">
              <a:lnSpc>
                <a:spcPct val="150000"/>
              </a:lnSpc>
            </a:pPr>
            <a:r>
              <a:rPr lang="en-US" altLang="zh-CN" sz="2000" dirty="0"/>
              <a:t>1.CNN</a:t>
            </a:r>
            <a:r>
              <a:rPr lang="zh-CN" altLang="en-US" sz="2000" dirty="0"/>
              <a:t>骨干输出序列化：</a:t>
            </a:r>
            <a:endParaRPr lang="en-US" alt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BD61077-CE50-F4A0-8484-AD1E0E819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888" y="1557410"/>
            <a:ext cx="5220393" cy="479190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45A4D18-F8A6-6DDF-6E26-18329712E0CD}"/>
              </a:ext>
            </a:extLst>
          </p:cNvPr>
          <p:cNvSpPr/>
          <p:nvPr/>
        </p:nvSpPr>
        <p:spPr>
          <a:xfrm>
            <a:off x="6555971" y="1341120"/>
            <a:ext cx="2067098" cy="51261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7C53336-ECBA-6EAC-19D0-0C5AF883D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3925" y="2802645"/>
            <a:ext cx="2679436" cy="34449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29AE8FE-09E6-85BE-59FF-26B5A9C170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5131" y="3199953"/>
            <a:ext cx="3219041" cy="45809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D8C8B56-1064-8692-A893-F93396213236}"/>
              </a:ext>
            </a:extLst>
          </p:cNvPr>
          <p:cNvSpPr txBox="1"/>
          <p:nvPr/>
        </p:nvSpPr>
        <p:spPr>
          <a:xfrm>
            <a:off x="2741998" y="3729732"/>
            <a:ext cx="1067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线性映射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348252E-EE24-8E6C-850C-11E3A40A85F1}"/>
              </a:ext>
            </a:extLst>
          </p:cNvPr>
          <p:cNvSpPr txBox="1"/>
          <p:nvPr/>
        </p:nvSpPr>
        <p:spPr>
          <a:xfrm>
            <a:off x="970469" y="3729732"/>
            <a:ext cx="18026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h:</a:t>
            </a:r>
            <a:r>
              <a:rPr lang="zh-CN" altLang="en-US" sz="1600" dirty="0"/>
              <a:t>隐藏特征通道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ECFE1AB-5419-582D-6CEA-7BF2C6DE0F32}"/>
              </a:ext>
            </a:extLst>
          </p:cNvPr>
          <p:cNvCxnSpPr/>
          <p:nvPr/>
        </p:nvCxnSpPr>
        <p:spPr>
          <a:xfrm>
            <a:off x="2510444" y="3496887"/>
            <a:ext cx="598516" cy="232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61C0BE2-9206-EC40-E042-681A717D35C2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3275759" y="3496887"/>
            <a:ext cx="132459" cy="232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F9A4301C-47CE-47CB-CDAE-8CD85FD7D35E}"/>
              </a:ext>
            </a:extLst>
          </p:cNvPr>
          <p:cNvSpPr txBox="1"/>
          <p:nvPr/>
        </p:nvSpPr>
        <p:spPr>
          <a:xfrm>
            <a:off x="661963" y="4506176"/>
            <a:ext cx="52275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800" dirty="0"/>
              <a:t>展开成</a:t>
            </a:r>
            <a:r>
              <a:rPr lang="en-US" altLang="zh-CN" sz="1800" dirty="0" err="1"/>
              <a:t>tocken</a:t>
            </a:r>
            <a:r>
              <a:rPr lang="zh-CN" altLang="en-US" sz="1800" dirty="0"/>
              <a:t>序列                      ，模拟状态空间模型的的序列数据</a:t>
            </a:r>
            <a:endParaRPr lang="en-US" altLang="zh-CN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位置编码（可学习）                  ，减少空间信息的损失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803869F5-363A-F8FD-3A23-C3F372E191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4651" y="4559224"/>
            <a:ext cx="981212" cy="24768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DF88199A-3EA5-61DD-06CF-A1C800D817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2200" y="5166207"/>
            <a:ext cx="914528" cy="181000"/>
          </a:xfrm>
          <a:prstGeom prst="rect">
            <a:avLst/>
          </a:prstGeom>
        </p:spPr>
      </p:pic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38C9983F-8461-EB02-DE5C-BE3817525632}"/>
              </a:ext>
            </a:extLst>
          </p:cNvPr>
          <p:cNvCxnSpPr>
            <a:cxnSpLocks/>
            <a:stCxn id="16" idx="1"/>
            <a:endCxn id="27" idx="1"/>
          </p:cNvCxnSpPr>
          <p:nvPr/>
        </p:nvCxnSpPr>
        <p:spPr>
          <a:xfrm rot="10800000" flipV="1">
            <a:off x="661963" y="3428999"/>
            <a:ext cx="643168" cy="1677341"/>
          </a:xfrm>
          <a:prstGeom prst="bentConnector3">
            <a:avLst>
              <a:gd name="adj1" fmla="val 135543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F716180C-7EA1-5854-9D7E-B53DF12FFB10}"/>
              </a:ext>
            </a:extLst>
          </p:cNvPr>
          <p:cNvSpPr txBox="1"/>
          <p:nvPr/>
        </p:nvSpPr>
        <p:spPr>
          <a:xfrm>
            <a:off x="836121" y="5766371"/>
            <a:ext cx="5053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四个</a:t>
            </a:r>
            <a:r>
              <a:rPr lang="zh-CN" altLang="en-US" sz="1800" dirty="0"/>
              <a:t>不同的方向扫描   以位置编码方式扩展序列，从而扩展数据分布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879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AE3CF-F379-5E77-22A0-70A966925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ED804AF-B022-CB98-F1A0-0BC110E4DB2B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8B0B51F2-8856-B81D-2B77-58CF95852541}"/>
              </a:ext>
            </a:extLst>
          </p:cNvPr>
          <p:cNvSpPr txBox="1"/>
          <p:nvPr/>
        </p:nvSpPr>
        <p:spPr>
          <a:xfrm>
            <a:off x="1871814" y="282039"/>
            <a:ext cx="7878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Mamba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交互模块</a:t>
            </a: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E92EB2-FEDC-83B6-7FDE-86677DF39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3B0C6CB-35C6-641D-9E39-76238B877D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2" name="文本框 19">
            <a:extLst>
              <a:ext uri="{FF2B5EF4-FFF2-40B4-BE49-F238E27FC236}">
                <a16:creationId xmlns:a16="http://schemas.microsoft.com/office/drawing/2014/main" id="{AA87D3EA-C1D3-26F7-772F-F3587627E922}"/>
              </a:ext>
            </a:extLst>
          </p:cNvPr>
          <p:cNvSpPr txBox="1"/>
          <p:nvPr/>
        </p:nvSpPr>
        <p:spPr>
          <a:xfrm>
            <a:off x="460355" y="1262055"/>
            <a:ext cx="6046147" cy="18862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单</a:t>
            </a:r>
            <a:r>
              <a:rPr lang="en-US" altLang="zh-CN" sz="2000" dirty="0"/>
              <a:t>Mamba</a:t>
            </a:r>
            <a:r>
              <a:rPr lang="zh-CN" altLang="en-US" sz="2000" dirty="0"/>
              <a:t>模块：</a:t>
            </a:r>
            <a:endParaRPr lang="en-US" altLang="zh-CN" sz="2000" dirty="0"/>
          </a:p>
          <a:p>
            <a:pPr indent="457200">
              <a:lnSpc>
                <a:spcPct val="150000"/>
              </a:lnSpc>
            </a:pPr>
            <a:r>
              <a:rPr lang="zh-CN" altLang="en-US" sz="2000" dirty="0"/>
              <a:t>从单模态特征中进一步提取特征。</a:t>
            </a:r>
            <a:endParaRPr lang="en-US" altLang="zh-CN" sz="2000" dirty="0"/>
          </a:p>
          <a:p>
            <a:pPr indent="457200">
              <a:lnSpc>
                <a:spcPct val="150000"/>
              </a:lnSpc>
            </a:pPr>
            <a:r>
              <a:rPr lang="en-US" altLang="zh-CN" sz="2000" dirty="0"/>
              <a:t>2. S6</a:t>
            </a:r>
            <a:r>
              <a:rPr lang="zh-CN" altLang="en-US" sz="2000" dirty="0"/>
              <a:t>模块：将一维输入             通过状态空间方程使输出            具有历史状态               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83B9BC5-74EB-0E86-9821-2CCD748D6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361" y="1077899"/>
            <a:ext cx="5220393" cy="479190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CA6C7C6-CFB7-A91F-64C1-FB62564F77F1}"/>
              </a:ext>
            </a:extLst>
          </p:cNvPr>
          <p:cNvSpPr/>
          <p:nvPr/>
        </p:nvSpPr>
        <p:spPr>
          <a:xfrm>
            <a:off x="6494062" y="869393"/>
            <a:ext cx="2067098" cy="51261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FFD2DB5-5C96-B1FB-A6EA-28F3729ED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86" y="3334019"/>
            <a:ext cx="3208542" cy="12050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2AEBFAB-0E10-D9D7-538F-82C5BFC042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675" y="4608431"/>
            <a:ext cx="2067099" cy="6597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9ED45B-C086-08CB-F4A1-721A656549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462" y="6031218"/>
            <a:ext cx="1703744" cy="6448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07F586-BD98-DF30-39A3-C627C434B1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2989" y="5368335"/>
            <a:ext cx="2067098" cy="473103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1040ADDE-8029-71E8-9081-5B9563C3289F}"/>
              </a:ext>
            </a:extLst>
          </p:cNvPr>
          <p:cNvSpPr/>
          <p:nvPr/>
        </p:nvSpPr>
        <p:spPr>
          <a:xfrm rot="5400000">
            <a:off x="1421079" y="5434398"/>
            <a:ext cx="748165" cy="415655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F037D64-228E-C835-EC6E-A96BD2831234}"/>
              </a:ext>
            </a:extLst>
          </p:cNvPr>
          <p:cNvSpPr txBox="1"/>
          <p:nvPr/>
        </p:nvSpPr>
        <p:spPr>
          <a:xfrm>
            <a:off x="860411" y="5420221"/>
            <a:ext cx="921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离散化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A5C3CDB-AF95-84FC-9C29-39D15EDCC4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9059" y="6116091"/>
            <a:ext cx="1783253" cy="49778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6D7E3FAA-6959-0F5F-2F1E-2355C0039B3B}"/>
              </a:ext>
            </a:extLst>
          </p:cNvPr>
          <p:cNvSpPr txBox="1"/>
          <p:nvPr/>
        </p:nvSpPr>
        <p:spPr>
          <a:xfrm>
            <a:off x="3028658" y="6188642"/>
            <a:ext cx="1319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最终输出：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A5CEC08-3B84-5BEB-6A29-5F4B5B1A4295}"/>
              </a:ext>
            </a:extLst>
          </p:cNvPr>
          <p:cNvSpPr txBox="1"/>
          <p:nvPr/>
        </p:nvSpPr>
        <p:spPr>
          <a:xfrm>
            <a:off x="4046145" y="3152238"/>
            <a:ext cx="14521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四方向扫描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41EE8CD-C4FF-E5DB-F20E-4B66BBF5E3EC}"/>
              </a:ext>
            </a:extLst>
          </p:cNvPr>
          <p:cNvSpPr txBox="1"/>
          <p:nvPr/>
        </p:nvSpPr>
        <p:spPr>
          <a:xfrm>
            <a:off x="4031683" y="3590984"/>
            <a:ext cx="18255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SSM</a:t>
            </a:r>
            <a:r>
              <a:rPr lang="zh-CN" altLang="en-US" sz="1600" dirty="0"/>
              <a:t>（状态空间模型）结构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F9E1F18-AC76-F2FB-7236-4F2A6C6FA924}"/>
              </a:ext>
            </a:extLst>
          </p:cNvPr>
          <p:cNvSpPr txBox="1"/>
          <p:nvPr/>
        </p:nvSpPr>
        <p:spPr>
          <a:xfrm>
            <a:off x="4070087" y="4257348"/>
            <a:ext cx="14521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反四方向扫描</a:t>
            </a:r>
          </a:p>
        </p:txBody>
      </p:sp>
      <p:cxnSp>
        <p:nvCxnSpPr>
          <p:cNvPr id="35" name="连接符: 曲线 34">
            <a:extLst>
              <a:ext uri="{FF2B5EF4-FFF2-40B4-BE49-F238E27FC236}">
                <a16:creationId xmlns:a16="http://schemas.microsoft.com/office/drawing/2014/main" id="{7126A530-BB76-F770-24A8-532FE3B8AA56}"/>
              </a:ext>
            </a:extLst>
          </p:cNvPr>
          <p:cNvCxnSpPr>
            <a:endCxn id="28" idx="1"/>
          </p:cNvCxnSpPr>
          <p:nvPr/>
        </p:nvCxnSpPr>
        <p:spPr>
          <a:xfrm flipV="1">
            <a:off x="1795161" y="3321515"/>
            <a:ext cx="2250984" cy="169277"/>
          </a:xfrm>
          <a:prstGeom prst="curvedConnector3">
            <a:avLst>
              <a:gd name="adj1" fmla="val 1253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曲线 36">
            <a:extLst>
              <a:ext uri="{FF2B5EF4-FFF2-40B4-BE49-F238E27FC236}">
                <a16:creationId xmlns:a16="http://schemas.microsoft.com/office/drawing/2014/main" id="{BF021008-EB01-C6F2-DFA5-E3F2A5B15E4C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540615" y="3758072"/>
            <a:ext cx="2491068" cy="125300"/>
          </a:xfrm>
          <a:prstGeom prst="curvedConnector3">
            <a:avLst>
              <a:gd name="adj1" fmla="val 89599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连接符: 曲线 40">
            <a:extLst>
              <a:ext uri="{FF2B5EF4-FFF2-40B4-BE49-F238E27FC236}">
                <a16:creationId xmlns:a16="http://schemas.microsoft.com/office/drawing/2014/main" id="{7126A530-BB76-F770-24A8-532FE3B8AA56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002989" y="4131915"/>
            <a:ext cx="2067098" cy="294710"/>
          </a:xfrm>
          <a:prstGeom prst="curvedConnector3">
            <a:avLst>
              <a:gd name="adj1" fmla="val 59383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对象 47">
            <a:extLst>
              <a:ext uri="{FF2B5EF4-FFF2-40B4-BE49-F238E27FC236}">
                <a16:creationId xmlns:a16="http://schemas.microsoft.com/office/drawing/2014/main" id="{573E8FF7-2A1A-0E42-8B4A-997041EA70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967930"/>
              </p:ext>
            </p:extLst>
          </p:nvPr>
        </p:nvGraphicFramePr>
        <p:xfrm>
          <a:off x="3595378" y="2361159"/>
          <a:ext cx="647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47640" imgH="241200" progId="Equation.DSMT4">
                  <p:embed/>
                </p:oleObj>
              </mc:Choice>
              <mc:Fallback>
                <p:oleObj name="Equation" r:id="rId11" imgW="6476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95378" y="2361159"/>
                        <a:ext cx="647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>
            <a:extLst>
              <a:ext uri="{FF2B5EF4-FFF2-40B4-BE49-F238E27FC236}">
                <a16:creationId xmlns:a16="http://schemas.microsoft.com/office/drawing/2014/main" id="{325DDEFE-739B-13D6-9740-F523177734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312910"/>
              </p:ext>
            </p:extLst>
          </p:nvPr>
        </p:nvGraphicFramePr>
        <p:xfrm>
          <a:off x="1342589" y="2821077"/>
          <a:ext cx="660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60240" imgH="241200" progId="Equation.DSMT4">
                  <p:embed/>
                </p:oleObj>
              </mc:Choice>
              <mc:Fallback>
                <p:oleObj name="Equation" r:id="rId13" imgW="660240" imgH="241200" progId="Equation.DSMT4">
                  <p:embed/>
                  <p:pic>
                    <p:nvPicPr>
                      <p:cNvPr id="48" name="对象 47">
                        <a:extLst>
                          <a:ext uri="{FF2B5EF4-FFF2-40B4-BE49-F238E27FC236}">
                            <a16:creationId xmlns:a16="http://schemas.microsoft.com/office/drawing/2014/main" id="{573E8FF7-2A1A-0E42-8B4A-997041EA70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342589" y="2821077"/>
                        <a:ext cx="660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15DB2F32-BE28-BDF4-FC57-7DEA4642DD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146702"/>
              </p:ext>
            </p:extLst>
          </p:nvPr>
        </p:nvGraphicFramePr>
        <p:xfrm>
          <a:off x="3602848" y="2822080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49160" imgH="279360" progId="Equation.DSMT4">
                  <p:embed/>
                </p:oleObj>
              </mc:Choice>
              <mc:Fallback>
                <p:oleObj name="Equation" r:id="rId15" imgW="749160" imgH="279360" progId="Equation.DSMT4">
                  <p:embed/>
                  <p:pic>
                    <p:nvPicPr>
                      <p:cNvPr id="49" name="对象 48">
                        <a:extLst>
                          <a:ext uri="{FF2B5EF4-FFF2-40B4-BE49-F238E27FC236}">
                            <a16:creationId xmlns:a16="http://schemas.microsoft.com/office/drawing/2014/main" id="{325DDEFE-739B-13D6-9740-F523177734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602848" y="2822080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51">
            <a:extLst>
              <a:ext uri="{FF2B5EF4-FFF2-40B4-BE49-F238E27FC236}">
                <a16:creationId xmlns:a16="http://schemas.microsoft.com/office/drawing/2014/main" id="{8A11272B-3A09-156C-5D1A-841B435572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7574354"/>
              </p:ext>
            </p:extLst>
          </p:nvPr>
        </p:nvGraphicFramePr>
        <p:xfrm>
          <a:off x="4243078" y="4823987"/>
          <a:ext cx="736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736560" imgH="228600" progId="Equation.DSMT4">
                  <p:embed/>
                </p:oleObj>
              </mc:Choice>
              <mc:Fallback>
                <p:oleObj name="Equation" r:id="rId17" imgW="736560" imgH="228600" progId="Equation.DSMT4">
                  <p:embed/>
                  <p:pic>
                    <p:nvPicPr>
                      <p:cNvPr id="50" name="对象 49">
                        <a:extLst>
                          <a:ext uri="{FF2B5EF4-FFF2-40B4-BE49-F238E27FC236}">
                            <a16:creationId xmlns:a16="http://schemas.microsoft.com/office/drawing/2014/main" id="{15DB2F32-BE28-BDF4-FC57-7DEA4642DD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243078" y="4823987"/>
                        <a:ext cx="736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>
            <a:extLst>
              <a:ext uri="{FF2B5EF4-FFF2-40B4-BE49-F238E27FC236}">
                <a16:creationId xmlns:a16="http://schemas.microsoft.com/office/drawing/2014/main" id="{EEF218BC-5276-89FD-D55E-B1B8A98C15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765274"/>
              </p:ext>
            </p:extLst>
          </p:nvPr>
        </p:nvGraphicFramePr>
        <p:xfrm>
          <a:off x="4223993" y="5083532"/>
          <a:ext cx="736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736560" imgH="228600" progId="Equation.DSMT4">
                  <p:embed/>
                </p:oleObj>
              </mc:Choice>
              <mc:Fallback>
                <p:oleObj name="Equation" r:id="rId19" imgW="736560" imgH="228600" progId="Equation.DSMT4">
                  <p:embed/>
                  <p:pic>
                    <p:nvPicPr>
                      <p:cNvPr id="52" name="对象 51">
                        <a:extLst>
                          <a:ext uri="{FF2B5EF4-FFF2-40B4-BE49-F238E27FC236}">
                            <a16:creationId xmlns:a16="http://schemas.microsoft.com/office/drawing/2014/main" id="{8A11272B-3A09-156C-5D1A-841B435572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223993" y="5083532"/>
                        <a:ext cx="736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520E88C8-E6B3-28D3-2427-1580439B45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539110"/>
              </p:ext>
            </p:extLst>
          </p:nvPr>
        </p:nvGraphicFramePr>
        <p:xfrm>
          <a:off x="4219036" y="5377454"/>
          <a:ext cx="673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72840" imgH="241200" progId="Equation.DSMT4">
                  <p:embed/>
                </p:oleObj>
              </mc:Choice>
              <mc:Fallback>
                <p:oleObj name="Equation" r:id="rId21" imgW="672840" imgH="241200" progId="Equation.DSMT4">
                  <p:embed/>
                  <p:pic>
                    <p:nvPicPr>
                      <p:cNvPr id="53" name="对象 52">
                        <a:extLst>
                          <a:ext uri="{FF2B5EF4-FFF2-40B4-BE49-F238E27FC236}">
                            <a16:creationId xmlns:a16="http://schemas.microsoft.com/office/drawing/2014/main" id="{EEF218BC-5276-89FD-D55E-B1B8A98C15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219036" y="5377454"/>
                        <a:ext cx="673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A791F6E8-697D-8C4D-91CF-93778DD572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6769090"/>
              </p:ext>
            </p:extLst>
          </p:nvPr>
        </p:nvGraphicFramePr>
        <p:xfrm>
          <a:off x="4203316" y="5651662"/>
          <a:ext cx="546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45760" imgH="228600" progId="Equation.DSMT4">
                  <p:embed/>
                </p:oleObj>
              </mc:Choice>
              <mc:Fallback>
                <p:oleObj name="Equation" r:id="rId23" imgW="545760" imgH="228600" progId="Equation.DSMT4">
                  <p:embed/>
                  <p:pic>
                    <p:nvPicPr>
                      <p:cNvPr id="54" name="对象 53">
                        <a:extLst>
                          <a:ext uri="{FF2B5EF4-FFF2-40B4-BE49-F238E27FC236}">
                            <a16:creationId xmlns:a16="http://schemas.microsoft.com/office/drawing/2014/main" id="{520E88C8-E6B3-28D3-2427-1580439B45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203316" y="5651662"/>
                        <a:ext cx="546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矩形 55">
            <a:extLst>
              <a:ext uri="{FF2B5EF4-FFF2-40B4-BE49-F238E27FC236}">
                <a16:creationId xmlns:a16="http://schemas.microsoft.com/office/drawing/2014/main" id="{9AF4D8FE-B9DB-D959-F232-7E212FD57C84}"/>
              </a:ext>
            </a:extLst>
          </p:cNvPr>
          <p:cNvSpPr/>
          <p:nvPr/>
        </p:nvSpPr>
        <p:spPr>
          <a:xfrm>
            <a:off x="4203316" y="4754880"/>
            <a:ext cx="839739" cy="1197033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8826C3F6-8209-D943-53A3-A8702D9645C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439206" y="5895172"/>
            <a:ext cx="1779830" cy="458447"/>
          </a:xfrm>
          <a:prstGeom prst="bentConnector3">
            <a:avLst>
              <a:gd name="adj1" fmla="val 24779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对象 60">
            <a:extLst>
              <a:ext uri="{FF2B5EF4-FFF2-40B4-BE49-F238E27FC236}">
                <a16:creationId xmlns:a16="http://schemas.microsoft.com/office/drawing/2014/main" id="{773D8E20-7BC1-42C2-A5DF-C938B5D5E2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5690066"/>
              </p:ext>
            </p:extLst>
          </p:nvPr>
        </p:nvGraphicFramePr>
        <p:xfrm>
          <a:off x="6057985" y="6295051"/>
          <a:ext cx="8382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838080" imgH="203040" progId="Equation.DSMT4">
                  <p:embed/>
                </p:oleObj>
              </mc:Choice>
              <mc:Fallback>
                <p:oleObj name="Equation" r:id="rId25" imgW="838080" imgH="203040" progId="Equation.DSMT4">
                  <p:embed/>
                  <p:pic>
                    <p:nvPicPr>
                      <p:cNvPr id="54" name="对象 53">
                        <a:extLst>
                          <a:ext uri="{FF2B5EF4-FFF2-40B4-BE49-F238E27FC236}">
                            <a16:creationId xmlns:a16="http://schemas.microsoft.com/office/drawing/2014/main" id="{520E88C8-E6B3-28D3-2427-1580439B45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057985" y="6295051"/>
                        <a:ext cx="8382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文本框 64">
            <a:extLst>
              <a:ext uri="{FF2B5EF4-FFF2-40B4-BE49-F238E27FC236}">
                <a16:creationId xmlns:a16="http://schemas.microsoft.com/office/drawing/2014/main" id="{6387F3F9-2890-A3A2-DC66-9F03E38B91BB}"/>
              </a:ext>
            </a:extLst>
          </p:cNvPr>
          <p:cNvSpPr txBox="1"/>
          <p:nvPr/>
        </p:nvSpPr>
        <p:spPr>
          <a:xfrm>
            <a:off x="294988" y="6180315"/>
            <a:ext cx="444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S6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031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4DAA5-229E-90DB-2CDC-ED3B73710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1F4D3FB-2738-7C3B-C3A8-FAE9B2BDBDF9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8D6F4C26-474A-304A-94C6-1AA843A598CF}"/>
              </a:ext>
            </a:extLst>
          </p:cNvPr>
          <p:cNvSpPr txBox="1"/>
          <p:nvPr/>
        </p:nvSpPr>
        <p:spPr>
          <a:xfrm>
            <a:off x="1871814" y="282039"/>
            <a:ext cx="7878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Mamba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交互模块</a:t>
            </a: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F48721-4E38-594E-3A78-9178AEC91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0C275BB-A0A5-D7E0-DDD3-A9A9D74D25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2" name="文本框 19">
            <a:extLst>
              <a:ext uri="{FF2B5EF4-FFF2-40B4-BE49-F238E27FC236}">
                <a16:creationId xmlns:a16="http://schemas.microsoft.com/office/drawing/2014/main" id="{8757E322-A306-CD30-3CA8-6052E9989844}"/>
              </a:ext>
            </a:extLst>
          </p:cNvPr>
          <p:cNvSpPr txBox="1"/>
          <p:nvPr/>
        </p:nvSpPr>
        <p:spPr>
          <a:xfrm>
            <a:off x="460355" y="1262055"/>
            <a:ext cx="6046147" cy="5012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跨</a:t>
            </a:r>
            <a:r>
              <a:rPr lang="en-US" altLang="zh-CN" sz="2000" dirty="0"/>
              <a:t>Mamba</a:t>
            </a:r>
            <a:r>
              <a:rPr lang="zh-CN" altLang="en-US" sz="2000" dirty="0"/>
              <a:t>模块：特征交互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B90071B-4C16-8CA4-B988-EA6E2CA41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361" y="1077899"/>
            <a:ext cx="5220393" cy="479190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7201C2C-8D88-80DA-184B-A7DEC1A0BEA6}"/>
              </a:ext>
            </a:extLst>
          </p:cNvPr>
          <p:cNvSpPr/>
          <p:nvPr/>
        </p:nvSpPr>
        <p:spPr>
          <a:xfrm>
            <a:off x="8569695" y="865910"/>
            <a:ext cx="3368740" cy="51261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BEBFFFB-30B0-AF25-B430-FC21A2408F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228" y="2027712"/>
            <a:ext cx="3357940" cy="11690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E584206-078A-DD14-869B-4E683DCF60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133" y="4199228"/>
            <a:ext cx="2169295" cy="86771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A07E8C6-1245-3288-1F14-D04BF1244364}"/>
              </a:ext>
            </a:extLst>
          </p:cNvPr>
          <p:cNvSpPr txBox="1"/>
          <p:nvPr/>
        </p:nvSpPr>
        <p:spPr>
          <a:xfrm>
            <a:off x="935182" y="3338098"/>
            <a:ext cx="56614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将第一模态输入视为</a:t>
            </a:r>
            <a:r>
              <a:rPr lang="zh-CN" altLang="en-US" sz="1800" dirty="0">
                <a:solidFill>
                  <a:srgbClr val="FF0000"/>
                </a:solidFill>
              </a:rPr>
              <a:t>历史状态</a:t>
            </a:r>
            <a:r>
              <a:rPr lang="zh-CN" altLang="en-US" sz="1800" dirty="0"/>
              <a:t>，与另一个模态进行交互，构建互补数据结构</a:t>
            </a:r>
            <a:endParaRPr lang="zh-CN" altLang="en-US" dirty="0"/>
          </a:p>
        </p:txBody>
      </p:sp>
      <p:sp>
        <p:nvSpPr>
          <p:cNvPr id="22" name="文本框 64">
            <a:extLst>
              <a:ext uri="{FF2B5EF4-FFF2-40B4-BE49-F238E27FC236}">
                <a16:creationId xmlns:a16="http://schemas.microsoft.com/office/drawing/2014/main" id="{6387F3F9-2890-A3A2-DC66-9F03E38B91BB}"/>
              </a:ext>
            </a:extLst>
          </p:cNvPr>
          <p:cNvSpPr txBox="1"/>
          <p:nvPr/>
        </p:nvSpPr>
        <p:spPr>
          <a:xfrm>
            <a:off x="839457" y="4448421"/>
            <a:ext cx="793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CS6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728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D9AB8-4B9F-697C-F4D7-85B778B45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3194233-CD58-7266-147A-9EE4778ED510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69A0D02-4FC9-69AE-63C1-34A3FD0035B7}"/>
              </a:ext>
            </a:extLst>
          </p:cNvPr>
          <p:cNvSpPr txBox="1"/>
          <p:nvPr/>
        </p:nvSpPr>
        <p:spPr>
          <a:xfrm>
            <a:off x="1871814" y="282039"/>
            <a:ext cx="7878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全局和局部扫描方法</a:t>
            </a: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084021-839B-2AB9-D1C6-258926D12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DC8D7B0-97DB-0A6B-B36B-4FB2200911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8" name="文本框 19">
            <a:extLst>
              <a:ext uri="{FF2B5EF4-FFF2-40B4-BE49-F238E27FC236}">
                <a16:creationId xmlns:a16="http://schemas.microsoft.com/office/drawing/2014/main" id="{3FB681D2-89B8-FAEC-0AB5-7A590E243F0D}"/>
              </a:ext>
            </a:extLst>
          </p:cNvPr>
          <p:cNvSpPr txBox="1"/>
          <p:nvPr/>
        </p:nvSpPr>
        <p:spPr>
          <a:xfrm>
            <a:off x="460355" y="1262055"/>
            <a:ext cx="5163691" cy="4194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全局建模</a:t>
            </a:r>
            <a:r>
              <a:rPr lang="zh-CN" altLang="en-US" sz="2000" dirty="0"/>
              <a:t>适用于语言建模，理解连续单词之间的依赖关系，但不符合</a:t>
            </a:r>
            <a:r>
              <a:rPr lang="en-US" altLang="zh-CN" sz="2000" dirty="0"/>
              <a:t>2</a:t>
            </a:r>
            <a:r>
              <a:rPr lang="zh-CN" altLang="en-US" sz="2000" dirty="0"/>
              <a:t>维图像中的非因果关系。</a:t>
            </a:r>
            <a:endParaRPr lang="en-US" altLang="zh-CN" sz="2000" dirty="0"/>
          </a:p>
          <a:p>
            <a:pPr indent="457200">
              <a:lnSpc>
                <a:spcPct val="150000"/>
              </a:lnSpc>
            </a:pPr>
            <a:endParaRPr lang="en-US" altLang="zh-CN" sz="2000" dirty="0"/>
          </a:p>
          <a:p>
            <a:pPr indent="457200"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Mamba</a:t>
            </a:r>
            <a:r>
              <a:rPr lang="zh-CN" altLang="en-US" sz="2000" dirty="0">
                <a:solidFill>
                  <a:srgbClr val="FF0000"/>
                </a:solidFill>
              </a:rPr>
              <a:t>模块</a:t>
            </a:r>
            <a:r>
              <a:rPr lang="zh-CN" altLang="en-US" sz="2000" dirty="0"/>
              <a:t>注重相邻位置之间的状态关系。</a:t>
            </a:r>
            <a:endParaRPr lang="en-US" altLang="zh-CN" sz="2000" dirty="0"/>
          </a:p>
          <a:p>
            <a:pPr indent="457200">
              <a:lnSpc>
                <a:spcPct val="150000"/>
              </a:lnSpc>
            </a:pPr>
            <a:endParaRPr lang="en-US" altLang="zh-CN" sz="2000" dirty="0"/>
          </a:p>
          <a:p>
            <a:pPr indent="457200">
              <a:lnSpc>
                <a:spcPct val="150000"/>
              </a:lnSpc>
            </a:pPr>
            <a:r>
              <a:rPr lang="zh-CN" altLang="en-US" sz="2000" dirty="0"/>
              <a:t>视觉任务中全局扫描序列化方法会降低</a:t>
            </a:r>
            <a:r>
              <a:rPr lang="en-US" altLang="zh-CN" sz="2000" dirty="0"/>
              <a:t>Mamba</a:t>
            </a:r>
            <a:r>
              <a:rPr lang="zh-CN" altLang="en-US" sz="2000" dirty="0"/>
              <a:t>优势</a:t>
            </a:r>
            <a:endParaRPr lang="en-US" alt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B333683-50C7-DF7A-C981-6629927BE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633" y="1557251"/>
            <a:ext cx="5687861" cy="363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2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ECBE0-50A2-7862-7C3E-B34C2A0A7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D922C1E-997C-B736-3724-9CC456FF5379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F7727BB-EC51-B9DA-967C-1C818003527D}"/>
              </a:ext>
            </a:extLst>
          </p:cNvPr>
          <p:cNvSpPr txBox="1"/>
          <p:nvPr/>
        </p:nvSpPr>
        <p:spPr>
          <a:xfrm>
            <a:off x="1871814" y="282039"/>
            <a:ext cx="7878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偏移引导的特征融合</a:t>
            </a: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30B1B6-8E4F-3E39-E39D-6F039C965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CED54D9-F261-049F-68FF-C9668E4951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8" name="文本框 19">
            <a:extLst>
              <a:ext uri="{FF2B5EF4-FFF2-40B4-BE49-F238E27FC236}">
                <a16:creationId xmlns:a16="http://schemas.microsoft.com/office/drawing/2014/main" id="{136A1227-5715-B009-6A85-5004CDDCCD37}"/>
              </a:ext>
            </a:extLst>
          </p:cNvPr>
          <p:cNvSpPr txBox="1"/>
          <p:nvPr/>
        </p:nvSpPr>
        <p:spPr>
          <a:xfrm>
            <a:off x="460355" y="1262055"/>
            <a:ext cx="5163691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algn="ctr">
              <a:lnSpc>
                <a:spcPct val="150000"/>
              </a:lnSpc>
            </a:pPr>
            <a:r>
              <a:rPr lang="zh-CN" altLang="en-US" sz="2000" dirty="0"/>
              <a:t>自顶向下的特征金字塔网络（</a:t>
            </a:r>
            <a:r>
              <a:rPr lang="en-US" altLang="zh-CN" sz="2000" dirty="0"/>
              <a:t>FPN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indent="457200" algn="ctr">
              <a:lnSpc>
                <a:spcPct val="150000"/>
              </a:lnSpc>
            </a:pPr>
            <a:r>
              <a:rPr lang="en-US" altLang="zh-CN" sz="2000" dirty="0"/>
              <a:t>+</a:t>
            </a:r>
          </a:p>
          <a:p>
            <a:pPr indent="457200" algn="ctr">
              <a:lnSpc>
                <a:spcPct val="150000"/>
              </a:lnSpc>
            </a:pPr>
            <a:r>
              <a:rPr lang="zh-CN" altLang="en-US" sz="2000" dirty="0"/>
              <a:t>自低向上的路径聚合网络（</a:t>
            </a:r>
            <a:r>
              <a:rPr lang="en-US" altLang="zh-CN" sz="2000" dirty="0"/>
              <a:t>PAN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indent="457200">
              <a:lnSpc>
                <a:spcPct val="150000"/>
              </a:lnSpc>
            </a:pP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E60D00-EA77-C605-833A-319403FE0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0629" y="4613638"/>
            <a:ext cx="4301040" cy="19623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6A4F46-2960-904C-31E7-89CA4802D7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4921" t="4728" r="21192" b="11840"/>
          <a:stretch>
            <a:fillRect/>
          </a:stretch>
        </p:blipFill>
        <p:spPr>
          <a:xfrm>
            <a:off x="8417176" y="955691"/>
            <a:ext cx="2067946" cy="36566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A2CE455-22A4-C313-E0CC-F8BB4E803E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194" y="3520139"/>
            <a:ext cx="5272806" cy="8412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FCDC64B-BCB8-4044-2F9F-247608B7AC89}"/>
              </a:ext>
            </a:extLst>
          </p:cNvPr>
          <p:cNvSpPr txBox="1"/>
          <p:nvPr/>
        </p:nvSpPr>
        <p:spPr>
          <a:xfrm>
            <a:off x="1328650" y="4808511"/>
            <a:ext cx="1880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卷积通道保持块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BBFCA92-F9F6-D3E7-6F55-B448982F6A8C}"/>
              </a:ext>
            </a:extLst>
          </p:cNvPr>
          <p:cNvSpPr txBox="1"/>
          <p:nvPr/>
        </p:nvSpPr>
        <p:spPr>
          <a:xfrm>
            <a:off x="3603684" y="4808511"/>
            <a:ext cx="1339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通道重构块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D1FBC70-E639-3D45-162D-9387CE85ABCC}"/>
              </a:ext>
            </a:extLst>
          </p:cNvPr>
          <p:cNvCxnSpPr>
            <a:endCxn id="13" idx="0"/>
          </p:cNvCxnSpPr>
          <p:nvPr/>
        </p:nvCxnSpPr>
        <p:spPr>
          <a:xfrm flipH="1">
            <a:off x="2268681" y="4078778"/>
            <a:ext cx="308264" cy="72973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96AE794-EA62-868C-CCB1-2DB7FAE5C19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963021" y="4039985"/>
            <a:ext cx="310472" cy="76852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2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8D67D-FC3B-F0D8-5B14-4BE162452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40C4174-2871-896D-07B8-750A2DD94653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3ADEE354-7179-93CB-8B67-B70A2379471A}"/>
              </a:ext>
            </a:extLst>
          </p:cNvPr>
          <p:cNvSpPr txBox="1"/>
          <p:nvPr/>
        </p:nvSpPr>
        <p:spPr>
          <a:xfrm>
            <a:off x="1871814" y="282039"/>
            <a:ext cx="7878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6D9C85-E9A6-80D8-7938-7570A733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9EA46D3-B15E-A517-2F2D-B1E90B659D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070DD9BB-C96A-7612-1E6C-9386CDEF25CC}"/>
              </a:ext>
            </a:extLst>
          </p:cNvPr>
          <p:cNvSpPr txBox="1"/>
          <p:nvPr/>
        </p:nvSpPr>
        <p:spPr>
          <a:xfrm>
            <a:off x="1486408" y="1333902"/>
            <a:ext cx="17333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实验设置</a:t>
            </a:r>
            <a:r>
              <a:rPr lang="zh-CN" altLang="en-US" dirty="0"/>
              <a:t>：</a:t>
            </a:r>
            <a:endParaRPr lang="zh-CN" altLang="en-US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B2B715-147B-E838-530B-79109D567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7951" y="4152214"/>
            <a:ext cx="6318214" cy="242374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E4AA9AC-D82C-F17B-A882-75CBD3B2C7DF}"/>
              </a:ext>
            </a:extLst>
          </p:cNvPr>
          <p:cNvSpPr txBox="1"/>
          <p:nvPr/>
        </p:nvSpPr>
        <p:spPr>
          <a:xfrm>
            <a:off x="1558451" y="3572867"/>
            <a:ext cx="14673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数据集</a:t>
            </a:r>
            <a:r>
              <a:rPr lang="zh-CN" altLang="en-US" dirty="0"/>
              <a:t>：</a:t>
            </a:r>
            <a:endParaRPr lang="zh-CN" altLang="en-US" sz="1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57B6F1D-8133-DBF9-3908-2B72EEBBF779}"/>
              </a:ext>
            </a:extLst>
          </p:cNvPr>
          <p:cNvSpPr txBox="1"/>
          <p:nvPr/>
        </p:nvSpPr>
        <p:spPr>
          <a:xfrm>
            <a:off x="3258589" y="1426235"/>
            <a:ext cx="55916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YOLOv5和YOLOv8两个</a:t>
            </a:r>
            <a:r>
              <a:rPr lang="en-US" altLang="zh-CN" dirty="0"/>
              <a:t>backbone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NVIDIA RTX3090 GPU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统一处理为</a:t>
            </a:r>
            <a:r>
              <a:rPr lang="en-US" altLang="zh-CN" dirty="0"/>
              <a:t>640*640</a:t>
            </a:r>
            <a:r>
              <a:rPr lang="zh-CN" altLang="en-US" dirty="0"/>
              <a:t>像素</a:t>
            </a: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C0BC1FEC-8B7E-6906-EF7F-9E71A3EE0C18}"/>
              </a:ext>
            </a:extLst>
          </p:cNvPr>
          <p:cNvSpPr/>
          <p:nvPr/>
        </p:nvSpPr>
        <p:spPr>
          <a:xfrm flipH="1">
            <a:off x="8645236" y="4976991"/>
            <a:ext cx="238298" cy="986443"/>
          </a:xfrm>
          <a:prstGeom prst="lef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EFCE73B-588E-1D58-F1A9-C0DD14751860}"/>
              </a:ext>
            </a:extLst>
          </p:cNvPr>
          <p:cNvSpPr txBox="1"/>
          <p:nvPr/>
        </p:nvSpPr>
        <p:spPr>
          <a:xfrm>
            <a:off x="8883534" y="5008547"/>
            <a:ext cx="26868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数据集较大</a:t>
            </a:r>
            <a:endParaRPr lang="en-US" altLang="zh-CN" dirty="0"/>
          </a:p>
          <a:p>
            <a:r>
              <a:rPr lang="en-US" altLang="zh-CN" dirty="0"/>
              <a:t>YOLOv5s</a:t>
            </a:r>
            <a:r>
              <a:rPr lang="zh-CN" altLang="en-US" dirty="0"/>
              <a:t>、</a:t>
            </a:r>
            <a:r>
              <a:rPr lang="en-US" altLang="zh-CN" dirty="0"/>
              <a:t>YOLOv8s</a:t>
            </a:r>
          </a:p>
          <a:p>
            <a:r>
              <a:rPr lang="en-US" altLang="zh-CN" dirty="0"/>
              <a:t>epoch=150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81FBCAE-753E-879E-04AA-C48E2D45FADD}"/>
              </a:ext>
            </a:extLst>
          </p:cNvPr>
          <p:cNvSpPr txBox="1"/>
          <p:nvPr/>
        </p:nvSpPr>
        <p:spPr>
          <a:xfrm>
            <a:off x="8883534" y="5994990"/>
            <a:ext cx="23581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数据集较小；</a:t>
            </a:r>
            <a:r>
              <a:rPr lang="en-US" altLang="zh-CN" dirty="0"/>
              <a:t>YOLOv5l</a:t>
            </a:r>
            <a:r>
              <a:rPr lang="zh-CN" altLang="en-US" dirty="0"/>
              <a:t>；</a:t>
            </a:r>
            <a:r>
              <a:rPr lang="en-US" altLang="zh-CN" dirty="0"/>
              <a:t>epoch=300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4393CAA-B2AA-3B09-D36E-F7ECE623AC4C}"/>
              </a:ext>
            </a:extLst>
          </p:cNvPr>
          <p:cNvSpPr txBox="1"/>
          <p:nvPr/>
        </p:nvSpPr>
        <p:spPr>
          <a:xfrm>
            <a:off x="3258589" y="2428795"/>
            <a:ext cx="4559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所有类别的平均精度( AP )的平均值mAP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精度-召回率( P-R )曲线下的面积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交并比( IoU )阈值为50 %的mAP mAP50</a:t>
            </a:r>
            <a:endParaRPr lang="en-US" altLang="zh-CN" dirty="0"/>
          </a:p>
        </p:txBody>
      </p:sp>
      <p:sp>
        <p:nvSpPr>
          <p:cNvPr id="35" name="文本框 36">
            <a:extLst>
              <a:ext uri="{FF2B5EF4-FFF2-40B4-BE49-F238E27FC236}">
                <a16:creationId xmlns:a16="http://schemas.microsoft.com/office/drawing/2014/main" id="{070DD9BB-C96A-7612-1E6C-9386CDEF25CC}"/>
              </a:ext>
            </a:extLst>
          </p:cNvPr>
          <p:cNvSpPr txBox="1"/>
          <p:nvPr/>
        </p:nvSpPr>
        <p:spPr>
          <a:xfrm>
            <a:off x="1486408" y="2507547"/>
            <a:ext cx="47273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评价指标</a:t>
            </a:r>
            <a:r>
              <a:rPr lang="zh-CN" altLang="en-US" dirty="0"/>
              <a:t>：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4410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3E11E-E71F-8F53-88B6-183BB4545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0325DBD7-615F-288B-FE33-B73A8C062FF2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17DA0AA9-54FA-1D7A-A250-8063D77F0E95}"/>
              </a:ext>
            </a:extLst>
          </p:cNvPr>
          <p:cNvSpPr txBox="1"/>
          <p:nvPr/>
        </p:nvSpPr>
        <p:spPr>
          <a:xfrm>
            <a:off x="1871814" y="282039"/>
            <a:ext cx="7878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b="1" dirty="0" err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DroneVehicle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605818-C76A-67F8-0DE5-2F9040B2E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C9EC062-0B4C-29C9-2A20-FA187B26B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4DFE4F7-21D8-A4D5-D452-EE425AB69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371" y="965252"/>
            <a:ext cx="9067258" cy="29869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6D39BDB-BEDA-E0CD-9A68-39AAFC903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9008" y="4013251"/>
            <a:ext cx="4664472" cy="27033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C2784BA-673F-11C4-BCDB-AC035292A06E}"/>
              </a:ext>
            </a:extLst>
          </p:cNvPr>
          <p:cNvSpPr txBox="1"/>
          <p:nvPr/>
        </p:nvSpPr>
        <p:spPr>
          <a:xfrm>
            <a:off x="8272549" y="4317251"/>
            <a:ext cx="34871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CFT</a:t>
            </a:r>
            <a:r>
              <a:rPr lang="zh-CN" altLang="en-US" dirty="0"/>
              <a:t>由于不需要</a:t>
            </a:r>
            <a:r>
              <a:rPr lang="zh-CN" altLang="en-US" dirty="0">
                <a:solidFill>
                  <a:srgbClr val="FF0000"/>
                </a:solidFill>
              </a:rPr>
              <a:t>显式的位置关系</a:t>
            </a:r>
            <a:r>
              <a:rPr lang="zh-CN" altLang="en-US" dirty="0"/>
              <a:t>，可以达到最好的效果，而其他比较方法依赖于模态之间的显式位置关系。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47BDB44-4CC4-6C0C-9811-20201E6A1082}"/>
              </a:ext>
            </a:extLst>
          </p:cNvPr>
          <p:cNvSpPr/>
          <p:nvPr/>
        </p:nvSpPr>
        <p:spPr>
          <a:xfrm>
            <a:off x="1512916" y="2288771"/>
            <a:ext cx="8800408" cy="23275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68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A7C3A-4F6A-AA90-761A-E2B804D18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CC9B7E8-44AA-0175-B4A9-86DBC5EE27BB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479BCF3F-200B-8B29-3AA2-D155A4CCD634}"/>
              </a:ext>
            </a:extLst>
          </p:cNvPr>
          <p:cNvSpPr txBox="1"/>
          <p:nvPr/>
        </p:nvSpPr>
        <p:spPr>
          <a:xfrm>
            <a:off x="1871814" y="282039"/>
            <a:ext cx="7878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b="1" dirty="0" err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DroneVehicle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7B2D14-3C79-62DB-861D-60D047CF8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0B58D90-E45F-CAE2-96D2-E00A53010A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4DF73B-2B46-5B5E-BF42-D7AE9CD7DC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100" t="1960" r="14163" b="16367"/>
          <a:stretch>
            <a:fillRect/>
          </a:stretch>
        </p:blipFill>
        <p:spPr>
          <a:xfrm>
            <a:off x="2687780" y="866345"/>
            <a:ext cx="6467303" cy="30138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B343E5-7829-BAD0-3265-5C38210326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0052" y="3939986"/>
            <a:ext cx="4998806" cy="267501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3B1058A-534A-EB5D-4F4E-C0EAD7100E00}"/>
              </a:ext>
            </a:extLst>
          </p:cNvPr>
          <p:cNvSpPr txBox="1"/>
          <p:nvPr/>
        </p:nvSpPr>
        <p:spPr>
          <a:xfrm>
            <a:off x="9238859" y="2469557"/>
            <a:ext cx="2953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蓝色</a:t>
            </a:r>
            <a:r>
              <a:rPr lang="zh-CN" altLang="en-US" dirty="0"/>
              <a:t>三角形表示漏检的物体</a:t>
            </a:r>
            <a:endParaRPr lang="en-US" altLang="zh-CN" dirty="0"/>
          </a:p>
          <a:p>
            <a:r>
              <a:rPr lang="zh-CN" altLang="en-US" dirty="0">
                <a:solidFill>
                  <a:srgbClr val="FF3399"/>
                </a:solidFill>
              </a:rPr>
              <a:t>红色</a:t>
            </a:r>
            <a:r>
              <a:rPr lang="zh-CN" altLang="en-US" dirty="0"/>
              <a:t>三角形表示误检的物体</a:t>
            </a:r>
          </a:p>
        </p:txBody>
      </p:sp>
    </p:spTree>
    <p:extLst>
      <p:ext uri="{BB962C8B-B14F-4D97-AF65-F5344CB8AC3E}">
        <p14:creationId xmlns:p14="http://schemas.microsoft.com/office/powerpoint/2010/main" val="274962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02468-64AE-2DD3-E70E-F39870B3B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06DDCFA0-3D03-F7C0-FCF2-6AFCE1B484C4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DBE0FBD4-1440-5308-F644-0B0208A97D6B}"/>
              </a:ext>
            </a:extLst>
          </p:cNvPr>
          <p:cNvSpPr txBox="1"/>
          <p:nvPr/>
        </p:nvSpPr>
        <p:spPr>
          <a:xfrm>
            <a:off x="1871814" y="282039"/>
            <a:ext cx="7878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LLVIP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7E8EF3-48EF-99F3-33D5-8487537B4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FAE89F9-B530-5B37-DFB8-3742F0FFBB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42DE6F7-0174-42D4-9E73-E2B8F3F95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318" y="866345"/>
            <a:ext cx="4341364" cy="24946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B8E8239-4D21-60B9-733D-E259E6F5A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1528" y="3360946"/>
            <a:ext cx="7599432" cy="341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8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047F0-9271-E9D1-135D-2DB98B81C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7BECE39-D710-1257-AF7A-FBC37632783D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18A2B15-7218-5EA1-81E1-A66B1D0383DD}"/>
              </a:ext>
            </a:extLst>
          </p:cNvPr>
          <p:cNvSpPr txBox="1"/>
          <p:nvPr/>
        </p:nvSpPr>
        <p:spPr>
          <a:xfrm>
            <a:off x="1871814" y="282039"/>
            <a:ext cx="7878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VEDAI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BEA455-233F-0ADC-47BB-65E477F0F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20471A1-B446-808F-52D3-9D2A3A2E01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8483CD-65CD-2B2A-9FBE-8E9A78EE8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665" y="3052965"/>
            <a:ext cx="6249163" cy="37313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88F483-7410-189C-61A0-1CA311222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7040" y="1051863"/>
            <a:ext cx="8717919" cy="200110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8FA4D3D-C0C9-28CE-CBFC-A581C405879C}"/>
              </a:ext>
            </a:extLst>
          </p:cNvPr>
          <p:cNvSpPr txBox="1"/>
          <p:nvPr/>
        </p:nvSpPr>
        <p:spPr>
          <a:xfrm>
            <a:off x="880306" y="3506585"/>
            <a:ext cx="28332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对齐良好</a:t>
            </a:r>
            <a:r>
              <a:rPr lang="zh-CN" altLang="en-US" dirty="0"/>
              <a:t>偏移问题并不令人担忧，</a:t>
            </a:r>
            <a:r>
              <a:rPr lang="zh-CN" altLang="en-US" dirty="0">
                <a:solidFill>
                  <a:srgbClr val="FF0000"/>
                </a:solidFill>
              </a:rPr>
              <a:t>数据目标小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将特征交互模块应用到</a:t>
            </a:r>
            <a:r>
              <a:rPr lang="zh-CN" altLang="en-US" dirty="0">
                <a:solidFill>
                  <a:srgbClr val="FF0000"/>
                </a:solidFill>
              </a:rPr>
              <a:t>三个特征提取尺度</a:t>
            </a:r>
            <a:r>
              <a:rPr lang="zh-CN" altLang="en-US" dirty="0"/>
              <a:t>中。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454D775-9642-04BA-84E2-8CA1791F6700}"/>
              </a:ext>
            </a:extLst>
          </p:cNvPr>
          <p:cNvSpPr txBox="1"/>
          <p:nvPr/>
        </p:nvSpPr>
        <p:spPr>
          <a:xfrm>
            <a:off x="802720" y="4918633"/>
            <a:ext cx="29884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Super YOLO和GHOST选择</a:t>
            </a:r>
            <a:r>
              <a:rPr lang="zh-CN" altLang="en-US" dirty="0">
                <a:solidFill>
                  <a:srgbClr val="FF0000"/>
                </a:solidFill>
              </a:rPr>
              <a:t>小目标检测头</a:t>
            </a:r>
            <a:r>
              <a:rPr lang="zh-CN" altLang="en-US" dirty="0"/>
              <a:t>策略导致多尺度融合网络在颈部丢失，从而减弱了多尺度特征融合的有效性。</a:t>
            </a:r>
          </a:p>
        </p:txBody>
      </p:sp>
    </p:spTree>
    <p:extLst>
      <p:ext uri="{BB962C8B-B14F-4D97-AF65-F5344CB8AC3E}">
        <p14:creationId xmlns:p14="http://schemas.microsoft.com/office/powerpoint/2010/main" val="247457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98EBC59-B87B-229D-2E2E-E0B4A1DF1E87}"/>
              </a:ext>
            </a:extLst>
          </p:cNvPr>
          <p:cNvSpPr/>
          <p:nvPr/>
        </p:nvSpPr>
        <p:spPr>
          <a:xfrm>
            <a:off x="4910138" y="4586288"/>
            <a:ext cx="505744" cy="13335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5BFCF1B-B33B-E330-C5B7-D1E6FE628FEE}"/>
              </a:ext>
            </a:extLst>
          </p:cNvPr>
          <p:cNvSpPr/>
          <p:nvPr/>
        </p:nvSpPr>
        <p:spPr>
          <a:xfrm>
            <a:off x="3961883" y="3616960"/>
            <a:ext cx="874277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79FEDF8-7D82-361E-1628-D9027E7420F8}"/>
              </a:ext>
            </a:extLst>
          </p:cNvPr>
          <p:cNvSpPr/>
          <p:nvPr/>
        </p:nvSpPr>
        <p:spPr>
          <a:xfrm>
            <a:off x="3951464" y="4815010"/>
            <a:ext cx="874277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186C31-F362-26D5-69E3-7045B36D5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7653" y="958761"/>
            <a:ext cx="4308347" cy="16779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C13419-D7A2-0DE5-6433-A44C600C5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7653" y="2644589"/>
            <a:ext cx="8665373" cy="3666119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AEE63F84-7A56-C3B9-7CCE-19CD2DE643D4}"/>
              </a:ext>
            </a:extLst>
          </p:cNvPr>
          <p:cNvSpPr/>
          <p:nvPr/>
        </p:nvSpPr>
        <p:spPr>
          <a:xfrm>
            <a:off x="1854667" y="2916293"/>
            <a:ext cx="4977207" cy="11135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C36C599-1282-A07A-4D5C-D878DB75AE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668" y="4037769"/>
            <a:ext cx="5055980" cy="116599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746A2B3-D7C2-0767-51C5-14D953B74B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4667" y="5162541"/>
            <a:ext cx="4977207" cy="1206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278DD-04A4-0659-3365-68EC196AD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3F0264E-9CCC-6554-4634-D8A3DF9B0793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1241AF6-D6E7-0CCB-4529-F477DD6EAA9D}"/>
              </a:ext>
            </a:extLst>
          </p:cNvPr>
          <p:cNvSpPr txBox="1"/>
          <p:nvPr/>
        </p:nvSpPr>
        <p:spPr>
          <a:xfrm>
            <a:off x="1871814" y="282039"/>
            <a:ext cx="7878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：消融实验</a:t>
            </a: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25CCAC-CFE6-B145-FEC5-F4864A95B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0159A35-C52F-B84C-56EE-7115F9A6D7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C7C9791-4047-E729-50DA-AF3161DC1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877" y="949472"/>
            <a:ext cx="6151975" cy="26804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E382315-1327-6884-BBEF-6E50236A5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831" y="3675851"/>
            <a:ext cx="7192379" cy="270547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E737AE0-687C-D9DE-6587-4D8C2E86B1EC}"/>
              </a:ext>
            </a:extLst>
          </p:cNvPr>
          <p:cNvSpPr txBox="1"/>
          <p:nvPr/>
        </p:nvSpPr>
        <p:spPr>
          <a:xfrm>
            <a:off x="7645128" y="1619003"/>
            <a:ext cx="34939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mamba交互模块( MIB )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全局和局部扫描方法( GLS )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偏移引导融合( OGF 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6BF895C-2576-0471-B012-12B72B7097D4}"/>
              </a:ext>
            </a:extLst>
          </p:cNvPr>
          <p:cNvSpPr txBox="1"/>
          <p:nvPr/>
        </p:nvSpPr>
        <p:spPr>
          <a:xfrm>
            <a:off x="8095210" y="3735928"/>
            <a:ext cx="40967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( 1 )红外模态放大了RGB特征中</a:t>
            </a:r>
            <a:r>
              <a:rPr lang="zh-CN" altLang="en-US" dirty="0">
                <a:solidFill>
                  <a:srgbClr val="FF0000"/>
                </a:solidFill>
              </a:rPr>
              <a:t>弱边缘的结构细节</a:t>
            </a:r>
            <a:r>
              <a:rPr lang="zh-CN" altLang="en-US" dirty="0"/>
              <a:t>，而RGB的提高了红外表征中的</a:t>
            </a:r>
            <a:r>
              <a:rPr lang="zh-CN" altLang="en-US" dirty="0">
                <a:solidFill>
                  <a:srgbClr val="FF0000"/>
                </a:solidFill>
              </a:rPr>
              <a:t>空间连续性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( 2 )动态特征选择机制有效</a:t>
            </a:r>
            <a:r>
              <a:rPr lang="zh-CN" altLang="en-US" dirty="0">
                <a:solidFill>
                  <a:srgbClr val="FF0000"/>
                </a:solidFill>
              </a:rPr>
              <a:t>抑制</a:t>
            </a:r>
            <a:r>
              <a:rPr lang="zh-CN" altLang="en-US" dirty="0"/>
              <a:t>了单模态特征中的</a:t>
            </a:r>
            <a:r>
              <a:rPr lang="zh-CN" altLang="en-US" dirty="0">
                <a:solidFill>
                  <a:srgbClr val="FF0000"/>
                </a:solidFill>
              </a:rPr>
              <a:t>跨模态噪声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( 3 )交互后的热图揭示了</a:t>
            </a:r>
            <a:r>
              <a:rPr lang="zh-CN" altLang="en-US" dirty="0">
                <a:solidFill>
                  <a:srgbClr val="FF0000"/>
                </a:solidFill>
              </a:rPr>
              <a:t>模态一致的边界对齐</a:t>
            </a:r>
          </a:p>
        </p:txBody>
      </p:sp>
    </p:spTree>
    <p:extLst>
      <p:ext uri="{BB962C8B-B14F-4D97-AF65-F5344CB8AC3E}">
        <p14:creationId xmlns:p14="http://schemas.microsoft.com/office/powerpoint/2010/main" val="102541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73C26-8019-9069-696D-513EF4C20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8875CB0-DE2B-1D27-FA3C-666177581032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B6F011AC-B479-0EE8-8A11-59AB502DDE7A}"/>
              </a:ext>
            </a:extLst>
          </p:cNvPr>
          <p:cNvSpPr txBox="1"/>
          <p:nvPr/>
        </p:nvSpPr>
        <p:spPr>
          <a:xfrm>
            <a:off x="1871814" y="282039"/>
            <a:ext cx="7878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Mamba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交互块的比较分析</a:t>
            </a: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CDCA5E-A28F-02FD-CD49-BA3C3F115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7F7D89E-B844-736D-D714-149886EE22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1FACB0-03C2-C1D0-DFA5-877BA68C0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869" y="2043706"/>
            <a:ext cx="2544204" cy="33350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76E2B55-61B2-06B4-02AB-A8C25AAE5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7312" y="2043706"/>
            <a:ext cx="7206819" cy="333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3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6116A-8B1E-65DF-3F2C-34D293375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F7C9E47-048A-F327-A38E-EB2CE83E1F6B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ECA1E4C0-2E81-494F-F7BB-9E2D7FA2E79B}"/>
              </a:ext>
            </a:extLst>
          </p:cNvPr>
          <p:cNvSpPr txBox="1"/>
          <p:nvPr/>
        </p:nvSpPr>
        <p:spPr>
          <a:xfrm>
            <a:off x="1871814" y="282039"/>
            <a:ext cx="7878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：全局和局部扫描方法</a:t>
            </a: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70D2D2-0A4C-D38D-45C0-90300F454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88E1A7D-644F-9E6B-F718-A20D32BA8F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8A88F4A-D828-8175-A342-BDFD6B53B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411" y="1425161"/>
            <a:ext cx="7486501" cy="267578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E5ADA2F-BF93-C754-E8AF-A63DCB718DEA}"/>
              </a:ext>
            </a:extLst>
          </p:cNvPr>
          <p:cNvSpPr txBox="1"/>
          <p:nvPr/>
        </p:nvSpPr>
        <p:spPr>
          <a:xfrm>
            <a:off x="2708564" y="4415043"/>
            <a:ext cx="6104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局部扫描方法能够在相邻序列间建立更强的相关性</a:t>
            </a:r>
          </a:p>
        </p:txBody>
      </p:sp>
    </p:spTree>
    <p:extLst>
      <p:ext uri="{BB962C8B-B14F-4D97-AF65-F5344CB8AC3E}">
        <p14:creationId xmlns:p14="http://schemas.microsoft.com/office/powerpoint/2010/main" val="156203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11" name="TextBox 7"/>
          <p:cNvSpPr txBox="1"/>
          <p:nvPr>
            <p:custDataLst>
              <p:tags r:id="rId1"/>
            </p:custDataLst>
          </p:nvPr>
        </p:nvSpPr>
        <p:spPr>
          <a:xfrm>
            <a:off x="518650" y="1805014"/>
            <a:ext cx="6460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400" b="1" dirty="0"/>
              <a:t>多模态检测任务挑战</a:t>
            </a:r>
            <a:endParaRPr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B43EB5-EAE0-CEE4-A682-5151FE153DF7}"/>
              </a:ext>
            </a:extLst>
          </p:cNvPr>
          <p:cNvSpPr txBox="1"/>
          <p:nvPr/>
        </p:nvSpPr>
        <p:spPr>
          <a:xfrm>
            <a:off x="671511" y="2501712"/>
            <a:ext cx="4675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1200"/>
              </a:spcBef>
            </a:pP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相机角度、捕获时间、传感器特性不同</a:t>
            </a:r>
            <a:endParaRPr lang="en-U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97A4C25-DA41-1B1D-9FB7-013F605F3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6241" y="1274112"/>
            <a:ext cx="5804248" cy="27009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A6108CF-F19E-5171-65FA-B767A6F71B6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115" t="8608" r="2223"/>
          <a:stretch>
            <a:fillRect/>
          </a:stretch>
        </p:blipFill>
        <p:spPr>
          <a:xfrm>
            <a:off x="5686272" y="4146549"/>
            <a:ext cx="5864185" cy="208139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8C50996-2C81-3D1E-E23C-F128C16C58B1}"/>
              </a:ext>
            </a:extLst>
          </p:cNvPr>
          <p:cNvSpPr txBox="1"/>
          <p:nvPr/>
        </p:nvSpPr>
        <p:spPr>
          <a:xfrm>
            <a:off x="846557" y="3500218"/>
            <a:ext cx="4393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1200"/>
              </a:spcBef>
            </a:pP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来自不同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传感器数据之间的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不对齐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，图像存在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像素偏移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DA2BDBDF-BF46-6C5C-C26F-CCCC27E33B57}"/>
              </a:ext>
            </a:extLst>
          </p:cNvPr>
          <p:cNvSpPr/>
          <p:nvPr/>
        </p:nvSpPr>
        <p:spPr>
          <a:xfrm>
            <a:off x="2522842" y="2913201"/>
            <a:ext cx="321035" cy="58682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54C0AAA-D172-F38A-8EB0-416205E33205}"/>
              </a:ext>
            </a:extLst>
          </p:cNvPr>
          <p:cNvSpPr txBox="1"/>
          <p:nvPr/>
        </p:nvSpPr>
        <p:spPr>
          <a:xfrm>
            <a:off x="2843877" y="2913201"/>
            <a:ext cx="430887" cy="50270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600" dirty="0"/>
              <a:t>导致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C3FB1A8-74F1-4963-E82A-DD0889CA4207}"/>
              </a:ext>
            </a:extLst>
          </p:cNvPr>
          <p:cNvSpPr txBox="1"/>
          <p:nvPr/>
        </p:nvSpPr>
        <p:spPr>
          <a:xfrm>
            <a:off x="671510" y="4406391"/>
            <a:ext cx="4675981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1200"/>
              </a:spcBef>
            </a:pP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特征级融合所用的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双分支结构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基于注意力机制的融合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增加计算资源和处理时间</a:t>
            </a:r>
            <a:endParaRPr lang="en-U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655D2-13A0-CC63-2D2D-270E35F9F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C3F6BDE-062F-2837-1994-DF24F45A8E4A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F155C896-B195-E162-C62E-C58A46CD506A}"/>
              </a:ext>
            </a:extLst>
          </p:cNvPr>
          <p:cNvSpPr txBox="1"/>
          <p:nvPr/>
        </p:nvSpPr>
        <p:spPr>
          <a:xfrm>
            <a:off x="2168165" y="264321"/>
            <a:ext cx="2780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4FD444-7D2E-153A-A750-F53A2B462D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E25A911-AF4C-1411-34F2-3F1100A96B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7DD97D9E-3AA8-BCEF-9B2D-EE6045CA0F4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513066" y="2007555"/>
            <a:ext cx="178925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1200"/>
              </a:spcBef>
            </a:pPr>
            <a:r>
              <a:rPr lang="zh-CN" altLang="en-US" sz="2400" dirty="0"/>
              <a:t>问题</a:t>
            </a:r>
            <a:r>
              <a:rPr lang="en-US" altLang="zh-CN" sz="2400" dirty="0"/>
              <a:t>1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fontAlgn="auto">
              <a:spcBef>
                <a:spcPts val="1200"/>
              </a:spcBef>
            </a:pPr>
            <a:r>
              <a:rPr lang="zh-CN" altLang="en-US" sz="2400" dirty="0"/>
              <a:t>数据偏移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4C6F0CDD-9B1E-2549-D0E4-C43ED1919CB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10242" y="4039521"/>
            <a:ext cx="358817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1200"/>
              </a:spcBef>
            </a:pPr>
            <a:r>
              <a:rPr lang="zh-CN" altLang="en-US" sz="2400" dirty="0"/>
              <a:t>问题</a:t>
            </a:r>
            <a:r>
              <a:rPr lang="en-US" altLang="zh-CN" sz="2400" dirty="0"/>
              <a:t>2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algn="ctr" fontAlgn="auto">
              <a:spcBef>
                <a:spcPts val="1200"/>
              </a:spcBef>
            </a:pPr>
            <a:r>
              <a:rPr lang="zh-CN" altLang="en-US" sz="2400" dirty="0"/>
              <a:t>注意力机制的计算资源高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3CAF0B-B48D-16FE-B274-0D7C9ED7C03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949072" y="1822890"/>
            <a:ext cx="661678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1200"/>
              </a:spcBef>
            </a:pPr>
            <a:r>
              <a:rPr lang="en-US" altLang="zh-CN" sz="2400" dirty="0"/>
              <a:t>1.</a:t>
            </a:r>
            <a:r>
              <a:rPr lang="zh-CN" altLang="en-US" sz="2400" dirty="0"/>
              <a:t>利用受</a:t>
            </a:r>
            <a:r>
              <a:rPr lang="zh-CN" altLang="en-US" sz="2400" dirty="0">
                <a:solidFill>
                  <a:srgbClr val="FF0000"/>
                </a:solidFill>
              </a:rPr>
              <a:t>偏移影响小</a:t>
            </a:r>
            <a:r>
              <a:rPr lang="zh-CN" altLang="en-US" sz="2400" dirty="0"/>
              <a:t>的高级特征进行模态间交互；</a:t>
            </a:r>
            <a:endParaRPr lang="en-US" altLang="zh-CN" sz="2400" dirty="0"/>
          </a:p>
          <a:p>
            <a:pPr fontAlgn="auto">
              <a:spcBef>
                <a:spcPts val="1200"/>
              </a:spcBef>
            </a:pPr>
            <a:r>
              <a:rPr lang="en-US" altLang="zh-CN" sz="2400" dirty="0"/>
              <a:t>2.</a:t>
            </a:r>
            <a:r>
              <a:rPr lang="zh-CN" altLang="en-US" sz="2400" dirty="0"/>
              <a:t>利用交互后的高级特征</a:t>
            </a:r>
            <a:r>
              <a:rPr lang="zh-CN" altLang="en-US" sz="2400" dirty="0">
                <a:solidFill>
                  <a:srgbClr val="FF0000"/>
                </a:solidFill>
              </a:rPr>
              <a:t>引导</a:t>
            </a:r>
            <a:r>
              <a:rPr lang="zh-CN" altLang="en-US" sz="2400" dirty="0"/>
              <a:t>受偏移影响大的低级特征融合。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308524B-80EA-B52D-C0E0-7066CDE9BB3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885342" y="4193409"/>
            <a:ext cx="6616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1200"/>
              </a:spcBef>
            </a:pPr>
            <a:r>
              <a:rPr lang="zh-CN" altLang="en-US" sz="2400" dirty="0"/>
              <a:t>使用</a:t>
            </a:r>
            <a:r>
              <a:rPr lang="zh-CN" altLang="en-US" sz="2400" dirty="0">
                <a:solidFill>
                  <a:srgbClr val="FF0000"/>
                </a:solidFill>
              </a:rPr>
              <a:t>复杂度和序列长度呈线性关系的</a:t>
            </a:r>
            <a:r>
              <a:rPr lang="en-US" altLang="zh-CN" sz="2400" dirty="0"/>
              <a:t>Mamba</a:t>
            </a:r>
            <a:r>
              <a:rPr lang="zh-CN" altLang="en-US" sz="2400" dirty="0"/>
              <a:t>的序列化计算代替基于注意力机制的特征交互。</a:t>
            </a:r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FB1A3501-F340-505D-F3EB-3506F2988B85}"/>
              </a:ext>
            </a:extLst>
          </p:cNvPr>
          <p:cNvSpPr/>
          <p:nvPr/>
        </p:nvSpPr>
        <p:spPr>
          <a:xfrm rot="16200000">
            <a:off x="4041018" y="1985991"/>
            <a:ext cx="321035" cy="1028010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B972FF56-18F2-DE4E-061C-CEBD2D9BA01A}"/>
              </a:ext>
            </a:extLst>
          </p:cNvPr>
          <p:cNvSpPr/>
          <p:nvPr/>
        </p:nvSpPr>
        <p:spPr>
          <a:xfrm rot="16200000">
            <a:off x="4099281" y="4076219"/>
            <a:ext cx="321035" cy="911486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86E62897-EFF2-82C6-DBD2-175302A44031}"/>
              </a:ext>
            </a:extLst>
          </p:cNvPr>
          <p:cNvSpPr/>
          <p:nvPr/>
        </p:nvSpPr>
        <p:spPr>
          <a:xfrm>
            <a:off x="4793384" y="2007555"/>
            <a:ext cx="201408" cy="984885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7261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8" grpId="0"/>
      <p:bldP spid="9" grpId="0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DC16C-A4B3-019F-2611-99D63F92C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CE01D21-0256-D1CB-5E29-9127601DEC8D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1D50EC37-9EB2-38C4-B6E6-7BFF37D9D14A}"/>
              </a:ext>
            </a:extLst>
          </p:cNvPr>
          <p:cNvSpPr txBox="1"/>
          <p:nvPr/>
        </p:nvSpPr>
        <p:spPr>
          <a:xfrm>
            <a:off x="2168165" y="264321"/>
            <a:ext cx="2780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828FFA-104C-49DE-EB03-FD6878ED3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2D8516E-0F41-CF50-CD57-3290BFEBB2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E94A6648-AD50-CED3-2FE6-0EBA7AED460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77809" y="1187725"/>
            <a:ext cx="1146179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1200"/>
              </a:spcBef>
            </a:pPr>
            <a:r>
              <a:rPr lang="en-US" altLang="zh-CN" sz="2400" dirty="0"/>
              <a:t>1.</a:t>
            </a:r>
            <a:r>
              <a:rPr lang="zh-CN" altLang="en-US" sz="2400" dirty="0"/>
              <a:t>提出框架，使用</a:t>
            </a:r>
            <a:r>
              <a:rPr lang="en-US" altLang="zh-CN" sz="2400" dirty="0"/>
              <a:t>Cross-Mamba</a:t>
            </a:r>
            <a:r>
              <a:rPr lang="zh-CN" altLang="en-US" sz="2400" dirty="0"/>
              <a:t>模态进行模态间信息交互；</a:t>
            </a:r>
            <a:endParaRPr lang="en-US" altLang="zh-CN" sz="2400" dirty="0"/>
          </a:p>
          <a:p>
            <a:pPr fontAlgn="auto">
              <a:spcBef>
                <a:spcPts val="1200"/>
              </a:spcBef>
            </a:pPr>
            <a:r>
              <a:rPr lang="en-US" altLang="zh-CN" sz="2400" dirty="0"/>
              <a:t>2.</a:t>
            </a:r>
            <a:r>
              <a:rPr lang="zh-CN" altLang="en-US" sz="2400" dirty="0"/>
              <a:t>结合全局和局部扫描序列化方法，关注全局和局部特征；</a:t>
            </a:r>
            <a:endParaRPr lang="en-US" altLang="zh-CN" sz="2400" dirty="0"/>
          </a:p>
          <a:p>
            <a:pPr fontAlgn="auto">
              <a:spcBef>
                <a:spcPts val="1200"/>
              </a:spcBef>
            </a:pPr>
            <a:r>
              <a:rPr lang="en-US" altLang="zh-CN" sz="2400" dirty="0"/>
              <a:t>3.</a:t>
            </a:r>
            <a:r>
              <a:rPr lang="zh-CN" altLang="en-US" sz="2400" dirty="0"/>
              <a:t>设计偏移引导模块，高层特征引导底层特征融合，最小化偏移影响。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49F73F-8563-75AD-C9B8-89CCBF8B5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9353" y="2764776"/>
            <a:ext cx="7563597" cy="382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0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7890" y="264160"/>
            <a:ext cx="52025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B33D17-4670-FFC7-AC6B-0F88E22C6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102" y="1112949"/>
            <a:ext cx="11343796" cy="5290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2C067-C19C-C487-E2A2-EEFDA2142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41FA72D-E0FD-83BF-D560-9AD7746CFB58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DC7655C1-A782-FC45-2138-BEB926B5890F}"/>
              </a:ext>
            </a:extLst>
          </p:cNvPr>
          <p:cNvSpPr txBox="1"/>
          <p:nvPr/>
        </p:nvSpPr>
        <p:spPr>
          <a:xfrm>
            <a:off x="2167890" y="264160"/>
            <a:ext cx="6031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总体架构</a:t>
            </a: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E8CFD4-3119-98CF-1277-E78E2848A4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D25CAA3-4255-2BEC-6BB9-1824D5BEABF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FFFD6F5-9EE9-7D37-A4B9-1C6DE11CDF5A}"/>
              </a:ext>
            </a:extLst>
          </p:cNvPr>
          <p:cNvSpPr txBox="1"/>
          <p:nvPr/>
        </p:nvSpPr>
        <p:spPr>
          <a:xfrm>
            <a:off x="309897" y="1360545"/>
            <a:ext cx="4383952" cy="501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/>
              <a:t>为什么高层特征受偏移影响小？</a:t>
            </a:r>
            <a:endParaRPr lang="en-US" altLang="zh-CN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309670-2E67-612E-BE7C-EF49CAF81B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7327" y="1702323"/>
            <a:ext cx="6558343" cy="33200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90CDE7-B45E-A291-240E-D2F3673CE4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866" y="2109757"/>
            <a:ext cx="3534268" cy="428685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A3CDFEB7-E1ED-A544-D0BC-F3E95C82FA3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91705" y="3034284"/>
            <a:ext cx="14283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1200"/>
              </a:spcBef>
            </a:pPr>
            <a:r>
              <a:rPr lang="zh-CN" altLang="en-US" sz="1600" dirty="0"/>
              <a:t>不同下采样</a:t>
            </a:r>
            <a:r>
              <a:rPr lang="zh-CN" altLang="en-US" dirty="0"/>
              <a:t>级别</a:t>
            </a:r>
            <a:r>
              <a:rPr lang="zh-CN" altLang="en-US" sz="1600" dirty="0"/>
              <a:t>图像块的宽度和高度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27EC158E-494C-0FEB-0F2C-EA3446616C8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51207" y="3034284"/>
            <a:ext cx="1542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1200"/>
              </a:spcBef>
            </a:pPr>
            <a:r>
              <a:rPr lang="zh-CN" altLang="en-US" sz="1600" dirty="0"/>
              <a:t>水平</a:t>
            </a:r>
            <a:r>
              <a:rPr lang="en-US" altLang="zh-CN" sz="1600" dirty="0"/>
              <a:t>/</a:t>
            </a:r>
            <a:r>
              <a:rPr lang="zh-CN" altLang="en-US" sz="1600" dirty="0"/>
              <a:t>垂直偏移量（固定）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29CE76B7-252A-8EEA-30E4-E776722348D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95263" y="2911173"/>
            <a:ext cx="1096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1200"/>
              </a:spcBef>
            </a:pPr>
            <a:r>
              <a:rPr lang="zh-CN" altLang="en-US" sz="1600" dirty="0"/>
              <a:t>两模态重合面积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8025E58-9584-724E-87E2-F928ACA21489}"/>
              </a:ext>
            </a:extLst>
          </p:cNvPr>
          <p:cNvCxnSpPr>
            <a:endCxn id="12" idx="0"/>
          </p:cNvCxnSpPr>
          <p:nvPr/>
        </p:nvCxnSpPr>
        <p:spPr>
          <a:xfrm flipH="1">
            <a:off x="1143484" y="2538442"/>
            <a:ext cx="64632" cy="3727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3DEA48B-48FF-427B-CE71-3632FE2908B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345183" y="2525505"/>
            <a:ext cx="60682" cy="508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09E6687-EDFD-7952-0740-5B50704287F4}"/>
              </a:ext>
            </a:extLst>
          </p:cNvPr>
          <p:cNvCxnSpPr>
            <a:cxnSpLocks/>
          </p:cNvCxnSpPr>
          <p:nvPr/>
        </p:nvCxnSpPr>
        <p:spPr>
          <a:xfrm flipH="1">
            <a:off x="2697525" y="2525505"/>
            <a:ext cx="732851" cy="508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F1D877A-114E-157B-BFE3-1AD3DDA437EA}"/>
              </a:ext>
            </a:extLst>
          </p:cNvPr>
          <p:cNvCxnSpPr>
            <a:cxnSpLocks/>
          </p:cNvCxnSpPr>
          <p:nvPr/>
        </p:nvCxnSpPr>
        <p:spPr>
          <a:xfrm>
            <a:off x="2845065" y="2525505"/>
            <a:ext cx="778651" cy="5612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B39578B-3D45-0FC0-E28D-3EAD8AB838CF}"/>
              </a:ext>
            </a:extLst>
          </p:cNvPr>
          <p:cNvCxnSpPr>
            <a:cxnSpLocks/>
          </p:cNvCxnSpPr>
          <p:nvPr/>
        </p:nvCxnSpPr>
        <p:spPr>
          <a:xfrm flipH="1">
            <a:off x="3879273" y="2525505"/>
            <a:ext cx="128856" cy="508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7">
            <a:extLst>
              <a:ext uri="{FF2B5EF4-FFF2-40B4-BE49-F238E27FC236}">
                <a16:creationId xmlns:a16="http://schemas.microsoft.com/office/drawing/2014/main" id="{1F008F82-2BF9-CE14-A53F-DA37E2DDB43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95263" y="4006676"/>
            <a:ext cx="4558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1200"/>
              </a:spcBef>
            </a:pPr>
            <a:r>
              <a:rPr lang="zh-CN" altLang="en-US" sz="2000" dirty="0"/>
              <a:t>高层数据包含</a:t>
            </a:r>
            <a:r>
              <a:rPr lang="zh-CN" altLang="en-US" sz="2000" dirty="0">
                <a:solidFill>
                  <a:srgbClr val="FF0000"/>
                </a:solidFill>
              </a:rPr>
              <a:t>目标的语义信息</a:t>
            </a:r>
            <a:r>
              <a:rPr lang="zh-CN" altLang="en-US" sz="2000" dirty="0"/>
              <a:t>，其空间感受野内的最大偏移对低层特征的影响较小。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7B14C1-72EA-3E6B-7170-03ECC6BDF579}"/>
              </a:ext>
            </a:extLst>
          </p:cNvPr>
          <p:cNvSpPr txBox="1"/>
          <p:nvPr/>
        </p:nvSpPr>
        <p:spPr>
          <a:xfrm>
            <a:off x="309897" y="4980987"/>
            <a:ext cx="4383952" cy="501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/>
              <a:t>偏移引导的特征融合：</a:t>
            </a:r>
            <a:endParaRPr lang="en-US" altLang="zh-CN" sz="2000" b="1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02530453-E689-E3EA-EA7B-3B6B1BDA798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4876" y="5603429"/>
            <a:ext cx="9245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1200"/>
              </a:spcBef>
            </a:pPr>
            <a:r>
              <a:rPr lang="zh-CN" altLang="en-US" sz="2000" dirty="0"/>
              <a:t>高层特征引导底层特征融合，进一步减小偏移对底层特征的影响，并且高效利用特征信息。</a:t>
            </a:r>
          </a:p>
        </p:txBody>
      </p:sp>
    </p:spTree>
    <p:extLst>
      <p:ext uri="{BB962C8B-B14F-4D97-AF65-F5344CB8AC3E}">
        <p14:creationId xmlns:p14="http://schemas.microsoft.com/office/powerpoint/2010/main" val="4037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26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13221-6BDD-6F16-5C23-2D416E3B0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95AA109-C5C9-71B6-1509-E664560791E7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DCFBEE2C-39BF-A4FC-0149-1E4502485C76}"/>
              </a:ext>
            </a:extLst>
          </p:cNvPr>
          <p:cNvSpPr txBox="1"/>
          <p:nvPr/>
        </p:nvSpPr>
        <p:spPr>
          <a:xfrm>
            <a:off x="1871814" y="282039"/>
            <a:ext cx="7878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Mamba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交互模块</a:t>
            </a: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E0F832-B861-C821-050E-F447C1298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26EE284-E9B2-4B68-269C-864F18766F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2" name="文本框 19">
            <a:extLst>
              <a:ext uri="{FF2B5EF4-FFF2-40B4-BE49-F238E27FC236}">
                <a16:creationId xmlns:a16="http://schemas.microsoft.com/office/drawing/2014/main" id="{99632B66-A084-97A8-AD3C-0414F28E3EFA}"/>
              </a:ext>
            </a:extLst>
          </p:cNvPr>
          <p:cNvSpPr txBox="1"/>
          <p:nvPr/>
        </p:nvSpPr>
        <p:spPr>
          <a:xfrm>
            <a:off x="726171" y="1168321"/>
            <a:ext cx="5846426" cy="23479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 dirty="0"/>
              <a:t>Mamba</a:t>
            </a:r>
            <a:r>
              <a:rPr lang="zh-CN" altLang="en-US" sz="2000" b="1" dirty="0"/>
              <a:t>模型：</a:t>
            </a:r>
            <a:endParaRPr lang="en-US" altLang="zh-CN" sz="2000" b="1" dirty="0"/>
          </a:p>
          <a:p>
            <a:pPr indent="457200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作用</a:t>
            </a:r>
            <a:r>
              <a:rPr lang="zh-CN" altLang="en-US" sz="2000" dirty="0"/>
              <a:t>是序列特征提取</a:t>
            </a:r>
            <a:endParaRPr lang="en-US" altLang="zh-CN" sz="2000" dirty="0"/>
          </a:p>
          <a:p>
            <a:pPr indent="457200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核心思想</a:t>
            </a:r>
            <a:r>
              <a:rPr lang="zh-CN" altLang="en-US" sz="2000" dirty="0"/>
              <a:t>是有选择的使用状态空间模型（</a:t>
            </a:r>
            <a:r>
              <a:rPr lang="en-US" altLang="zh-CN" sz="2000" dirty="0"/>
              <a:t>SSM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indent="457200">
              <a:lnSpc>
                <a:spcPct val="150000"/>
              </a:lnSpc>
            </a:pPr>
            <a:r>
              <a:rPr lang="zh-CN" altLang="en-US" sz="2000" dirty="0"/>
              <a:t>需要连续的输入，相比于</a:t>
            </a:r>
            <a:r>
              <a:rPr lang="en-US" altLang="zh-CN" sz="2000" dirty="0"/>
              <a:t>Transformer</a:t>
            </a:r>
            <a:r>
              <a:rPr lang="zh-CN" altLang="en-US" sz="2000" dirty="0"/>
              <a:t>具有线性复杂度</a:t>
            </a:r>
            <a:endParaRPr lang="en-US" altLang="zh-CN" sz="2000" dirty="0"/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07C2F7E6-C214-C18A-1196-C33599FDF065}"/>
              </a:ext>
            </a:extLst>
          </p:cNvPr>
          <p:cNvSpPr txBox="1"/>
          <p:nvPr/>
        </p:nvSpPr>
        <p:spPr>
          <a:xfrm>
            <a:off x="593167" y="3518193"/>
            <a:ext cx="5358747" cy="5012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/>
              <a:t>状态空间模型（</a:t>
            </a:r>
            <a:r>
              <a:rPr lang="en-US" altLang="zh-CN" sz="2000" b="1" dirty="0"/>
              <a:t>SSM</a:t>
            </a:r>
            <a:r>
              <a:rPr lang="zh-CN" altLang="en-US" sz="2000" b="1" dirty="0"/>
              <a:t>）：</a:t>
            </a:r>
            <a:endParaRPr lang="en-US" altLang="zh-CN" sz="20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5BCCC5-7A0C-A89A-7B19-AD28644D1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250" y="4019484"/>
            <a:ext cx="4800224" cy="203192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6014C26-1B9D-4134-0595-B6DB3ED2D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594" y="1015450"/>
            <a:ext cx="3646024" cy="29314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443D19-3592-B63C-0EEE-5821927951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9683" y="4019484"/>
            <a:ext cx="2616681" cy="83511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BF39EC9-15D9-059A-D07E-D38D5773A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4182" y="5741502"/>
            <a:ext cx="2512305" cy="95081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F8A321B-65DB-443B-41CD-09A767DCF9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3531" y="4955644"/>
            <a:ext cx="2992089" cy="684809"/>
          </a:xfrm>
          <a:prstGeom prst="rect">
            <a:avLst/>
          </a:prstGeom>
        </p:spPr>
      </p:pic>
      <p:sp>
        <p:nvSpPr>
          <p:cNvPr id="19" name="箭头: 右 18">
            <a:extLst>
              <a:ext uri="{FF2B5EF4-FFF2-40B4-BE49-F238E27FC236}">
                <a16:creationId xmlns:a16="http://schemas.microsoft.com/office/drawing/2014/main" id="{278C2F06-01AC-B974-7BB8-0DE46F2CC1EE}"/>
              </a:ext>
            </a:extLst>
          </p:cNvPr>
          <p:cNvSpPr/>
          <p:nvPr/>
        </p:nvSpPr>
        <p:spPr>
          <a:xfrm rot="5400000">
            <a:off x="2377915" y="5090220"/>
            <a:ext cx="748165" cy="415655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C0B902B-009B-00CB-57BA-C74929BF2714}"/>
              </a:ext>
            </a:extLst>
          </p:cNvPr>
          <p:cNvSpPr txBox="1"/>
          <p:nvPr/>
        </p:nvSpPr>
        <p:spPr>
          <a:xfrm>
            <a:off x="1830669" y="5113381"/>
            <a:ext cx="921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离散化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7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6831D-2307-C191-DE1C-04500C2A3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B72C46B-5ECB-6C04-2C50-2E0CFCEEE299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830F654-D0E6-2395-64AA-795CD94DE082}"/>
              </a:ext>
            </a:extLst>
          </p:cNvPr>
          <p:cNvSpPr txBox="1"/>
          <p:nvPr/>
        </p:nvSpPr>
        <p:spPr>
          <a:xfrm>
            <a:off x="1871814" y="282039"/>
            <a:ext cx="7878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Mamba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交互模块</a:t>
            </a: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B1026A-8BAE-D7D7-5154-EBF92AF44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9B673-4435-31AB-D7A1-AB9650B0F9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9" name="文本框 19">
            <a:extLst>
              <a:ext uri="{FF2B5EF4-FFF2-40B4-BE49-F238E27FC236}">
                <a16:creationId xmlns:a16="http://schemas.microsoft.com/office/drawing/2014/main" id="{1CC51AC4-9442-597F-7155-3C40B8F2127F}"/>
              </a:ext>
            </a:extLst>
          </p:cNvPr>
          <p:cNvSpPr txBox="1"/>
          <p:nvPr/>
        </p:nvSpPr>
        <p:spPr>
          <a:xfrm>
            <a:off x="2679316" y="1348661"/>
            <a:ext cx="7118617" cy="23479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 dirty="0"/>
              <a:t>Vison Mamba</a:t>
            </a:r>
            <a:r>
              <a:rPr lang="zh-CN" altLang="en-US" sz="2000" b="1" dirty="0"/>
              <a:t>模型：</a:t>
            </a:r>
            <a:endParaRPr lang="en-US" altLang="zh-CN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双向扫描机制序列化图像数据</a:t>
            </a:r>
            <a:r>
              <a:rPr lang="en-US" altLang="zh-CN" sz="2000" dirty="0"/>
              <a:t>+</a:t>
            </a:r>
            <a:r>
              <a:rPr lang="zh-CN" altLang="en-US" sz="2000" dirty="0"/>
              <a:t>位置编码</a:t>
            </a:r>
            <a:r>
              <a:rPr lang="en-US" altLang="zh-CN" sz="2000" dirty="0"/>
              <a:t>+</a:t>
            </a:r>
            <a:r>
              <a:rPr lang="zh-CN" altLang="en-US" sz="2000" dirty="0"/>
              <a:t>双向</a:t>
            </a:r>
            <a:r>
              <a:rPr lang="en-US" altLang="zh-CN" sz="2000" dirty="0"/>
              <a:t>Mamba</a:t>
            </a:r>
            <a:r>
              <a:rPr lang="zh-CN" altLang="en-US" sz="2000" dirty="0"/>
              <a:t>模块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动态选择性特征提取：</a:t>
            </a:r>
            <a:endParaRPr lang="en-US" altLang="zh-CN" sz="2000" dirty="0"/>
          </a:p>
          <a:p>
            <a:pPr indent="817200">
              <a:lnSpc>
                <a:spcPct val="150000"/>
              </a:lnSpc>
            </a:pPr>
            <a:r>
              <a:rPr lang="en-US" altLang="zh-CN" sz="2000" dirty="0"/>
              <a:t>1.</a:t>
            </a:r>
            <a:r>
              <a:rPr lang="zh-CN" altLang="en-US" sz="2000" dirty="0"/>
              <a:t>轻量级结构</a:t>
            </a:r>
            <a:endParaRPr lang="en-US" altLang="zh-CN" sz="2000" dirty="0"/>
          </a:p>
          <a:p>
            <a:pPr indent="817200">
              <a:lnSpc>
                <a:spcPct val="150000"/>
              </a:lnSpc>
            </a:pPr>
            <a:r>
              <a:rPr lang="en-US" altLang="zh-CN" sz="2000" dirty="0"/>
              <a:t>2.</a:t>
            </a:r>
            <a:r>
              <a:rPr lang="zh-CN" altLang="en-US" sz="2000" dirty="0"/>
              <a:t>强大的跨任务泛化能力</a:t>
            </a:r>
            <a:endParaRPr lang="en-US" altLang="zh-CN" sz="20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83196F4-5672-273B-47C5-2FCA4C319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001" y="3958710"/>
            <a:ext cx="5284485" cy="21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E4NjcwZDJjMzQyNDRkZGU0ZGUyNTQxODU3YTkyNz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2683</TotalTime>
  <Words>1415</Words>
  <Application>Microsoft Office PowerPoint</Application>
  <PresentationFormat>宽屏</PresentationFormat>
  <Paragraphs>148</Paragraphs>
  <Slides>22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微软雅黑</vt:lpstr>
      <vt:lpstr>Arial</vt:lpstr>
      <vt:lpstr>Calibri</vt:lpstr>
      <vt:lpstr>Calibri Light</vt:lpstr>
      <vt:lpstr>Impact</vt:lpstr>
      <vt:lpstr>Wingdings</vt:lpstr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演示文稿3</dc:title>
  <dc:creator>LYK</dc:creator>
  <cp:lastModifiedBy>靖 杨</cp:lastModifiedBy>
  <cp:revision>88</cp:revision>
  <dcterms:created xsi:type="dcterms:W3CDTF">2016-04-09T13:02:00Z</dcterms:created>
  <dcterms:modified xsi:type="dcterms:W3CDTF">2025-10-11T07:51:25Z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34961F330F204F538F23F5D1B1D149DE_12</vt:lpwstr>
  </property>
</Properties>
</file>